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4" r:id="rId1"/>
  </p:sldMasterIdLst>
  <p:notesMasterIdLst>
    <p:notesMasterId r:id="rId44"/>
  </p:notesMasterIdLst>
  <p:handoutMasterIdLst>
    <p:handoutMasterId r:id="rId45"/>
  </p:handoutMasterIdLst>
  <p:sldIdLst>
    <p:sldId id="256" r:id="rId2"/>
    <p:sldId id="257" r:id="rId3"/>
    <p:sldId id="277" r:id="rId4"/>
    <p:sldId id="259" r:id="rId5"/>
    <p:sldId id="280" r:id="rId6"/>
    <p:sldId id="262" r:id="rId7"/>
    <p:sldId id="263" r:id="rId8"/>
    <p:sldId id="264" r:id="rId9"/>
    <p:sldId id="278" r:id="rId10"/>
    <p:sldId id="266" r:id="rId11"/>
    <p:sldId id="281" r:id="rId12"/>
    <p:sldId id="267" r:id="rId13"/>
    <p:sldId id="268" r:id="rId14"/>
    <p:sldId id="269" r:id="rId15"/>
    <p:sldId id="270" r:id="rId16"/>
    <p:sldId id="279" r:id="rId17"/>
    <p:sldId id="272" r:id="rId18"/>
    <p:sldId id="282" r:id="rId19"/>
    <p:sldId id="283" r:id="rId20"/>
    <p:sldId id="284" r:id="rId21"/>
    <p:sldId id="285" r:id="rId22"/>
    <p:sldId id="286" r:id="rId23"/>
    <p:sldId id="287" r:id="rId24"/>
    <p:sldId id="288" r:id="rId25"/>
    <p:sldId id="291" r:id="rId26"/>
    <p:sldId id="289" r:id="rId27"/>
    <p:sldId id="290" r:id="rId28"/>
    <p:sldId id="292" r:id="rId29"/>
    <p:sldId id="293" r:id="rId30"/>
    <p:sldId id="294" r:id="rId31"/>
    <p:sldId id="295" r:id="rId32"/>
    <p:sldId id="296" r:id="rId33"/>
    <p:sldId id="297" r:id="rId34"/>
    <p:sldId id="298" r:id="rId35"/>
    <p:sldId id="299" r:id="rId36"/>
    <p:sldId id="300" r:id="rId37"/>
    <p:sldId id="301" r:id="rId38"/>
    <p:sldId id="302" r:id="rId39"/>
    <p:sldId id="303" r:id="rId40"/>
    <p:sldId id="304" r:id="rId41"/>
    <p:sldId id="305" r:id="rId42"/>
    <p:sldId id="306" r:id="rId43"/>
  </p:sldIdLst>
  <p:sldSz cx="12192000" cy="6858000"/>
  <p:notesSz cx="9144000" cy="6858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268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073A0DAA-6AF3-43AB-8588-CEC1D06C72B9}" styleName="中等深淺樣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3296810-A885-4BE3-A3E7-6D5BEEA58F35}" styleName="中等深淺樣式 2 - 輔色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EC20E35-A176-4012-BC5E-935CFFF8708E}" styleName="中等深淺樣式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A488322-F2BA-4B5B-9748-0D474271808F}" styleName="中等深淺樣式 3 - 輔色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69CF1AB2-1976-4502-BF36-3FF5EA218861}" styleName="中等深淺樣式 4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B301B821-A1FF-4177-AEE7-76D212191A09}" styleName="中等深淺樣式 1 - 輔色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中等深淺樣式 1 - 輔色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C2FFA5D-87B4-456A-9821-1D502468CF0F}" styleName="佈景主題樣式 1 - 輔色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359" autoAdjust="0"/>
    <p:restoredTop sz="48645" autoAdjust="0"/>
  </p:normalViewPr>
  <p:slideViewPr>
    <p:cSldViewPr snapToGrid="0">
      <p:cViewPr varScale="1">
        <p:scale>
          <a:sx n="56" d="100"/>
          <a:sy n="56" d="100"/>
        </p:scale>
        <p:origin x="292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gender</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2-7924-4BD9-92B8-BA0AA48CFD3F}"/>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924-4BD9-92B8-BA0AA48CFD3F}"/>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924-4BD9-92B8-BA0AA48CFD3F}"/>
              </c:ext>
            </c:extLst>
          </c:dPt>
          <c:dLbls>
            <c:dLbl>
              <c:idx val="0"/>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CD1A925-0031-4F0E-A331-42ECCDE45B2C}" type="CATEGORYNAME">
                      <a:rPr lang="en-US" altLang="zh-TW">
                        <a:solidFill>
                          <a:schemeClr val="tx1"/>
                        </a:solidFill>
                        <a:latin typeface="Times New Roman" panose="02020603050405020304" pitchFamily="18" charset="0"/>
                        <a:cs typeface="Times New Roman" panose="02020603050405020304" pitchFamily="18" charset="0"/>
                      </a:rPr>
                      <a:pPr>
                        <a:defRPr/>
                      </a:pPr>
                      <a:t>[類別名稱]</a:t>
                    </a:fld>
                    <a:r>
                      <a:rPr lang="en-US" altLang="zh-TW" baseline="0" dirty="0">
                        <a:solidFill>
                          <a:schemeClr val="tx1"/>
                        </a:solidFill>
                      </a:rPr>
                      <a:t>
</a:t>
                    </a:r>
                    <a:fld id="{2BB8A4D5-D60E-4357-BA53-B4EC6779F35D}" type="PERCENTAGE">
                      <a:rPr lang="en-US" altLang="zh-TW" baseline="0">
                        <a:solidFill>
                          <a:schemeClr val="tx1"/>
                        </a:solidFill>
                      </a:rPr>
                      <a:pPr>
                        <a:defRPr/>
                      </a:pPr>
                      <a:t>[百分比]</a:t>
                    </a:fld>
                    <a:endParaRPr lang="en-US" altLang="zh-TW"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2-7924-4BD9-92B8-BA0AA48CFD3F}"/>
                </c:ext>
              </c:extLst>
            </c:dLbl>
            <c:dLbl>
              <c:idx val="1"/>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FA74545C-E4BA-4185-8324-C7B879AB6993}"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rPr>
                      <a:t>
</a:t>
                    </a:r>
                    <a:fld id="{AB2B2536-6370-4059-8E0F-F603871608AE}" type="PERCENTAGE">
                      <a:rPr lang="en-US" altLang="zh-TW" baseline="0">
                        <a:solidFill>
                          <a:schemeClr val="tx1"/>
                        </a:solidFill>
                      </a:rPr>
                      <a:pPr>
                        <a:defRPr>
                          <a:solidFill>
                            <a:schemeClr val="accent1"/>
                          </a:solidFill>
                        </a:defRPr>
                      </a:pPr>
                      <a:t>[百分比]</a:t>
                    </a:fld>
                    <a:endParaRPr lang="en-US" altLang="zh-TW" baseline="0" dirty="0">
                      <a:solidFill>
                        <a:schemeClr val="tx1"/>
                      </a:solidFill>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7924-4BD9-92B8-BA0AA48CFD3F}"/>
                </c:ext>
              </c:extLst>
            </c:dLbl>
            <c:dLbl>
              <c:idx val="2"/>
              <c:layout>
                <c:manualLayout>
                  <c:x val="7.0452603427102198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EA3113B5-3F3C-42E3-B897-FB03E4614908}"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BB3743BD-281E-49A7-AE52-B85F8FA6182C}"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7924-4BD9-92B8-BA0AA48CFD3F}"/>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工作表1!$A$2:$A$4</c:f>
              <c:strCache>
                <c:ptCount val="3"/>
                <c:pt idx="0">
                  <c:v>Male</c:v>
                </c:pt>
                <c:pt idx="1">
                  <c:v>Female</c:v>
                </c:pt>
                <c:pt idx="2">
                  <c:v>Other</c:v>
                </c:pt>
              </c:strCache>
            </c:strRef>
          </c:cat>
          <c:val>
            <c:numRef>
              <c:f>工作表1!$B$2:$B$4</c:f>
              <c:numCache>
                <c:formatCode>General</c:formatCode>
                <c:ptCount val="3"/>
                <c:pt idx="0">
                  <c:v>0.45</c:v>
                </c:pt>
                <c:pt idx="1">
                  <c:v>0.54</c:v>
                </c:pt>
                <c:pt idx="2">
                  <c:v>0.01</c:v>
                </c:pt>
              </c:numCache>
            </c:numRef>
          </c:val>
          <c:extLst>
            <c:ext xmlns:c16="http://schemas.microsoft.com/office/drawing/2014/chart" uri="{C3380CC4-5D6E-409C-BE32-E72D297353CC}">
              <c16:uniqueId val="{00000000-7924-4BD9-92B8-BA0AA48CFD3F}"/>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age</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72FC-4377-8D08-6CBA564E5F2B}"/>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72FC-4377-8D08-6CBA564E5F2B}"/>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72FC-4377-8D08-6CBA564E5F2B}"/>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72FC-4377-8D08-6CBA564E5F2B}"/>
              </c:ext>
            </c:extLst>
          </c:dPt>
          <c:dLbls>
            <c:dLbl>
              <c:idx val="0"/>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CD1A925-0031-4F0E-A331-42ECCDE45B2C}" type="CATEGORYNAME">
                      <a:rPr lang="en-US" altLang="zh-TW">
                        <a:solidFill>
                          <a:schemeClr val="tx1"/>
                        </a:solidFill>
                        <a:latin typeface="Times New Roman" panose="02020603050405020304" pitchFamily="18" charset="0"/>
                        <a:cs typeface="Times New Roman" panose="02020603050405020304" pitchFamily="18" charset="0"/>
                      </a:rPr>
                      <a:pPr>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2BB8A4D5-D60E-4357-BA53-B4EC6779F35D}" type="PERCENTAGE">
                      <a:rPr lang="en-US" altLang="zh-TW" baseline="0">
                        <a:solidFill>
                          <a:schemeClr val="tx1"/>
                        </a:solidFill>
                        <a:latin typeface="Times New Roman" panose="02020603050405020304" pitchFamily="18" charset="0"/>
                        <a:cs typeface="Times New Roman" panose="02020603050405020304" pitchFamily="18" charset="0"/>
                      </a:rPr>
                      <a:pPr>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72FC-4377-8D08-6CBA564E5F2B}"/>
                </c:ext>
              </c:extLst>
            </c:dLbl>
            <c:dLbl>
              <c:idx val="1"/>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FA74545C-E4BA-4185-8324-C7B879AB6993}"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AB2B2536-6370-4059-8E0F-F603871608AE}"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72FC-4377-8D08-6CBA564E5F2B}"/>
                </c:ext>
              </c:extLst>
            </c:dLbl>
            <c:dLbl>
              <c:idx val="2"/>
              <c:layout>
                <c:manualLayout>
                  <c:x val="7.0452603427102198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EA3113B5-3F3C-42E3-B897-FB03E4614908}"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BB3743BD-281E-49A7-AE52-B85F8FA6182C}"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72FC-4377-8D08-6CBA564E5F2B}"/>
                </c:ext>
              </c:extLst>
            </c:dLbl>
            <c:dLbl>
              <c:idx val="3"/>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DE7C0809-E77B-4B05-B960-C6EBA448A760}"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8F02D9A7-71C5-4E16-B168-9A2716C4D754}"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72FC-4377-8D08-6CBA564E5F2B}"/>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4"/>
                <c:pt idx="0">
                  <c:v>0~20</c:v>
                </c:pt>
                <c:pt idx="1">
                  <c:v>21~30</c:v>
                </c:pt>
                <c:pt idx="2">
                  <c:v>31~40</c:v>
                </c:pt>
                <c:pt idx="3">
                  <c:v>40+</c:v>
                </c:pt>
              </c:strCache>
            </c:strRef>
          </c:cat>
          <c:val>
            <c:numRef>
              <c:f>工作表1!$B$2:$B$5</c:f>
              <c:numCache>
                <c:formatCode>General</c:formatCode>
                <c:ptCount val="4"/>
                <c:pt idx="0">
                  <c:v>0.01</c:v>
                </c:pt>
                <c:pt idx="1">
                  <c:v>0.59</c:v>
                </c:pt>
                <c:pt idx="2">
                  <c:v>0.31</c:v>
                </c:pt>
                <c:pt idx="3">
                  <c:v>0.09</c:v>
                </c:pt>
              </c:numCache>
            </c:numRef>
          </c:val>
          <c:extLst>
            <c:ext xmlns:c16="http://schemas.microsoft.com/office/drawing/2014/chart" uri="{C3380CC4-5D6E-409C-BE32-E72D297353CC}">
              <c16:uniqueId val="{00000006-72FC-4377-8D08-6CBA564E5F2B}"/>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relationship</c:v>
                </c:pt>
              </c:strCache>
            </c:strRef>
          </c:tx>
          <c:dPt>
            <c:idx val="0"/>
            <c:bubble3D val="0"/>
            <c:spPr>
              <a:solidFill>
                <a:schemeClr val="accent1"/>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2B71-4CEC-A820-28662BAC69C6}"/>
              </c:ext>
            </c:extLst>
          </c:dPt>
          <c:dPt>
            <c:idx val="1"/>
            <c:bubble3D val="0"/>
            <c:spPr>
              <a:solidFill>
                <a:schemeClr val="accent2"/>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2B71-4CEC-A820-28662BAC69C6}"/>
              </c:ext>
            </c:extLst>
          </c:dPt>
          <c:dPt>
            <c:idx val="2"/>
            <c:bubble3D val="0"/>
            <c:spPr>
              <a:solidFill>
                <a:schemeClr val="accent3"/>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2B71-4CEC-A820-28662BAC69C6}"/>
              </c:ext>
            </c:extLst>
          </c:dPt>
          <c:dPt>
            <c:idx val="3"/>
            <c:bubble3D val="0"/>
            <c:spPr>
              <a:solidFill>
                <a:schemeClr val="accent4"/>
              </a:solidFill>
              <a:ln>
                <a:no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2B71-4CEC-A820-28662BAC69C6}"/>
              </c:ext>
            </c:extLst>
          </c:dPt>
          <c:dLbls>
            <c:dLbl>
              <c:idx val="0"/>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CD1A925-0031-4F0E-A331-42ECCDE45B2C}" type="CATEGORYNAME">
                      <a:rPr lang="en-US" altLang="zh-TW">
                        <a:solidFill>
                          <a:schemeClr val="tx1"/>
                        </a:solidFill>
                        <a:latin typeface="Times New Roman" panose="02020603050405020304" pitchFamily="18" charset="0"/>
                        <a:cs typeface="Times New Roman" panose="02020603050405020304" pitchFamily="18" charset="0"/>
                      </a:rPr>
                      <a:pPr>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2BB8A4D5-D60E-4357-BA53-B4EC6779F35D}" type="PERCENTAGE">
                      <a:rPr lang="en-US" altLang="zh-TW" baseline="0">
                        <a:solidFill>
                          <a:schemeClr val="tx1"/>
                        </a:solidFill>
                        <a:latin typeface="Times New Roman" panose="02020603050405020304" pitchFamily="18" charset="0"/>
                        <a:cs typeface="Times New Roman" panose="02020603050405020304" pitchFamily="18" charset="0"/>
                      </a:rPr>
                      <a:pPr>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2B71-4CEC-A820-28662BAC69C6}"/>
                </c:ext>
              </c:extLst>
            </c:dLbl>
            <c:dLbl>
              <c:idx val="1"/>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FA74545C-E4BA-4185-8324-C7B879AB6993}"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AB2B2536-6370-4059-8E0F-F603871608AE}"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2B71-4CEC-A820-28662BAC69C6}"/>
                </c:ext>
              </c:extLst>
            </c:dLbl>
            <c:dLbl>
              <c:idx val="2"/>
              <c:layout>
                <c:manualLayout>
                  <c:x val="7.0452603427102198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EA3113B5-3F3C-42E3-B897-FB03E4614908}"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BB3743BD-281E-49A7-AE52-B85F8FA6182C}"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2B71-4CEC-A820-28662BAC69C6}"/>
                </c:ext>
              </c:extLst>
            </c:dLbl>
            <c:dLbl>
              <c:idx val="3"/>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EB59DE02-417A-489C-8C5F-F86680CF7F76}"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2AF3F36A-B99B-4544-84A2-79CB40797477}"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2B71-4CEC-A820-28662BAC69C6}"/>
                </c:ext>
              </c:extLst>
            </c:dLbl>
            <c:spPr>
              <a:noFill/>
              <a:ln>
                <a:noFill/>
              </a:ln>
              <a:effectLst/>
            </c:spPr>
            <c:dLblPos val="outEnd"/>
            <c:showLegendKey val="0"/>
            <c:showVal val="0"/>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工作表1!$A$2:$A$5</c:f>
              <c:strCache>
                <c:ptCount val="4"/>
                <c:pt idx="0">
                  <c:v>Single</c:v>
                </c:pt>
                <c:pt idx="1">
                  <c:v>Couple</c:v>
                </c:pt>
                <c:pt idx="2">
                  <c:v>Married</c:v>
                </c:pt>
                <c:pt idx="3">
                  <c:v>Other</c:v>
                </c:pt>
              </c:strCache>
            </c:strRef>
          </c:cat>
          <c:val>
            <c:numRef>
              <c:f>工作表1!$B$2:$B$5</c:f>
              <c:numCache>
                <c:formatCode>General</c:formatCode>
                <c:ptCount val="4"/>
                <c:pt idx="0">
                  <c:v>0.47</c:v>
                </c:pt>
                <c:pt idx="1">
                  <c:v>0.33</c:v>
                </c:pt>
                <c:pt idx="2">
                  <c:v>0.18</c:v>
                </c:pt>
                <c:pt idx="3">
                  <c:v>0.02</c:v>
                </c:pt>
              </c:numCache>
            </c:numRef>
          </c:val>
          <c:extLst>
            <c:ext xmlns:c16="http://schemas.microsoft.com/office/drawing/2014/chart" uri="{C3380CC4-5D6E-409C-BE32-E72D297353CC}">
              <c16:uniqueId val="{00000006-2B71-4CEC-A820-28662BAC69C6}"/>
            </c:ext>
          </c:extLst>
        </c:ser>
        <c:dLbls>
          <c:dLblPos val="outEnd"/>
          <c:showLegendKey val="0"/>
          <c:showVal val="0"/>
          <c:showCatName val="0"/>
          <c:showSerName val="0"/>
          <c:showPercent val="1"/>
          <c:showBubbleSize val="0"/>
          <c:showLeaderLines val="1"/>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TW"/>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工作表1!$B$1</c:f>
              <c:strCache>
                <c:ptCount val="1"/>
                <c:pt idx="0">
                  <c:v>age</c:v>
                </c:pt>
              </c:strCache>
            </c:strRef>
          </c:tx>
          <c:spPr>
            <a:ln>
              <a:solidFill>
                <a:schemeClr val="accent1">
                  <a:lumMod val="50000"/>
                </a:schemeClr>
              </a:solidFill>
            </a:ln>
          </c:spPr>
          <c:dPt>
            <c:idx val="0"/>
            <c:bubble3D val="0"/>
            <c:spPr>
              <a:solidFill>
                <a:schemeClr val="accent1"/>
              </a:solidFill>
              <a:ln>
                <a:solidFill>
                  <a:schemeClr val="accent1">
                    <a:lumMod val="50000"/>
                  </a:schemeClr>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1-5501-4111-AE86-9D30BC9B6B31}"/>
              </c:ext>
            </c:extLst>
          </c:dPt>
          <c:dPt>
            <c:idx val="1"/>
            <c:bubble3D val="0"/>
            <c:spPr>
              <a:solidFill>
                <a:schemeClr val="accent2"/>
              </a:solidFill>
              <a:ln>
                <a:solidFill>
                  <a:schemeClr val="accent1">
                    <a:lumMod val="50000"/>
                  </a:schemeClr>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3-5501-4111-AE86-9D30BC9B6B31}"/>
              </c:ext>
            </c:extLst>
          </c:dPt>
          <c:dPt>
            <c:idx val="2"/>
            <c:bubble3D val="0"/>
            <c:spPr>
              <a:solidFill>
                <a:schemeClr val="accent3"/>
              </a:solidFill>
              <a:ln>
                <a:solidFill>
                  <a:schemeClr val="accent1">
                    <a:lumMod val="50000"/>
                  </a:schemeClr>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5-5501-4111-AE86-9D30BC9B6B31}"/>
              </c:ext>
            </c:extLst>
          </c:dPt>
          <c:dPt>
            <c:idx val="3"/>
            <c:bubble3D val="0"/>
            <c:spPr>
              <a:solidFill>
                <a:schemeClr val="accent4"/>
              </a:solidFill>
              <a:ln>
                <a:solidFill>
                  <a:schemeClr val="accent1">
                    <a:lumMod val="50000"/>
                  </a:schemeClr>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7-5501-4111-AE86-9D30BC9B6B31}"/>
              </c:ext>
            </c:extLst>
          </c:dPt>
          <c:dPt>
            <c:idx val="4"/>
            <c:bubble3D val="0"/>
            <c:spPr>
              <a:solidFill>
                <a:schemeClr val="accent5"/>
              </a:solidFill>
              <a:ln>
                <a:solidFill>
                  <a:schemeClr val="accent1">
                    <a:lumMod val="50000"/>
                  </a:schemeClr>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9-5501-4111-AE86-9D30BC9B6B31}"/>
              </c:ext>
            </c:extLst>
          </c:dPt>
          <c:dPt>
            <c:idx val="5"/>
            <c:bubble3D val="0"/>
            <c:spPr>
              <a:solidFill>
                <a:schemeClr val="accent6"/>
              </a:solidFill>
              <a:ln>
                <a:solidFill>
                  <a:schemeClr val="accent1">
                    <a:lumMod val="50000"/>
                  </a:schemeClr>
                </a:solidFill>
              </a:ln>
              <a:effectLst>
                <a:outerShdw blurRad="63500" sx="102000" sy="102000" algn="ctr" rotWithShape="0">
                  <a:prstClr val="black">
                    <a:alpha val="20000"/>
                  </a:prstClr>
                </a:outerShdw>
              </a:effectLst>
            </c:spPr>
            <c:extLst>
              <c:ext xmlns:c16="http://schemas.microsoft.com/office/drawing/2014/chart" uri="{C3380CC4-5D6E-409C-BE32-E72D297353CC}">
                <c16:uniqueId val="{0000000A-5501-4111-AE86-9D30BC9B6B31}"/>
              </c:ext>
            </c:extLst>
          </c:dPt>
          <c:dLbls>
            <c:dLbl>
              <c:idx val="0"/>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4CD1A925-0031-4F0E-A331-42ECCDE45B2C}" type="CATEGORYNAME">
                      <a:rPr lang="en-US" altLang="zh-TW">
                        <a:solidFill>
                          <a:schemeClr val="tx1"/>
                        </a:solidFill>
                        <a:latin typeface="Times New Roman" panose="02020603050405020304" pitchFamily="18" charset="0"/>
                        <a:cs typeface="Times New Roman" panose="02020603050405020304" pitchFamily="18" charset="0"/>
                      </a:rPr>
                      <a:pPr>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2BB8A4D5-D60E-4357-BA53-B4EC6779F35D}" type="PERCENTAGE">
                      <a:rPr lang="en-US" altLang="zh-TW" baseline="0">
                        <a:solidFill>
                          <a:schemeClr val="tx1"/>
                        </a:solidFill>
                        <a:latin typeface="Times New Roman" panose="02020603050405020304" pitchFamily="18" charset="0"/>
                        <a:cs typeface="Times New Roman" panose="02020603050405020304" pitchFamily="18" charset="0"/>
                      </a:rPr>
                      <a:pPr>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1-5501-4111-AE86-9D30BC9B6B31}"/>
                </c:ext>
              </c:extLst>
            </c:dLbl>
            <c:dLbl>
              <c:idx val="1"/>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FA74545C-E4BA-4185-8324-C7B879AB6993}"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AB2B2536-6370-4059-8E0F-F603871608AE}"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3-5501-4111-AE86-9D30BC9B6B31}"/>
                </c:ext>
              </c:extLst>
            </c:dLbl>
            <c:dLbl>
              <c:idx val="2"/>
              <c:layout>
                <c:manualLayout>
                  <c:x val="7.0452603427102198E-3"/>
                  <c:y val="0"/>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EA3113B5-3F3C-42E3-B897-FB03E4614908}"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BB3743BD-281E-49A7-AE52-B85F8FA6182C}"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5-5501-4111-AE86-9D30BC9B6B31}"/>
                </c:ext>
              </c:extLst>
            </c:dLbl>
            <c:dLbl>
              <c:idx val="3"/>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DE7C0809-E77B-4B05-B960-C6EBA448A760}"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8F02D9A7-71C5-4E16-B168-9A2716C4D754}"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7-5501-4111-AE86-9D30BC9B6B31}"/>
                </c:ext>
              </c:extLst>
            </c:dLbl>
            <c:dLbl>
              <c:idx val="4"/>
              <c:layout>
                <c:manualLayout>
                  <c:x val="-2.7011023136846599E-17"/>
                  <c:y val="-3.5846745284882797E-2"/>
                </c:manualLayout>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2CF15AE4-D7FB-4DB4-9AC5-06A5317E591F}"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FE2B8896-AC43-4180-94D6-D259E3418079}"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bestFit"/>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9-5501-4111-AE86-9D30BC9B6B31}"/>
                </c:ext>
              </c:extLst>
            </c:dLbl>
            <c:dLbl>
              <c:idx val="5"/>
              <c:layout/>
              <c:tx>
                <c:rich>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fld id="{6414B131-8EAD-4EBB-9217-D4C9E199B571}" type="CATEGORYNAME">
                      <a:rPr lang="en-US" altLang="zh-TW">
                        <a:solidFill>
                          <a:schemeClr val="tx1"/>
                        </a:solidFill>
                        <a:latin typeface="Times New Roman" panose="02020603050405020304" pitchFamily="18" charset="0"/>
                        <a:cs typeface="Times New Roman" panose="02020603050405020304" pitchFamily="18" charset="0"/>
                      </a:rPr>
                      <a:pPr>
                        <a:defRPr>
                          <a:solidFill>
                            <a:schemeClr val="accent1"/>
                          </a:solidFill>
                        </a:defRPr>
                      </a:pPr>
                      <a:t>[類別名稱]</a:t>
                    </a:fld>
                    <a:r>
                      <a:rPr lang="en-US" altLang="zh-TW" baseline="0" dirty="0">
                        <a:solidFill>
                          <a:schemeClr val="tx1"/>
                        </a:solidFill>
                        <a:latin typeface="Times New Roman" panose="02020603050405020304" pitchFamily="18" charset="0"/>
                        <a:cs typeface="Times New Roman" panose="02020603050405020304" pitchFamily="18" charset="0"/>
                      </a:rPr>
                      <a:t>
</a:t>
                    </a:r>
                    <a:fld id="{061BDAF2-042E-4CFE-9881-2E35FCB9E2DE}" type="PERCENTAGE">
                      <a:rPr lang="en-US" altLang="zh-TW" baseline="0">
                        <a:solidFill>
                          <a:schemeClr val="tx1"/>
                        </a:solidFill>
                        <a:latin typeface="Times New Roman" panose="02020603050405020304" pitchFamily="18" charset="0"/>
                        <a:cs typeface="Times New Roman" panose="02020603050405020304" pitchFamily="18" charset="0"/>
                      </a:rPr>
                      <a:pPr>
                        <a:defRPr>
                          <a:solidFill>
                            <a:schemeClr val="accent1"/>
                          </a:solidFill>
                        </a:defRPr>
                      </a:pPr>
                      <a:t>[百分比]</a:t>
                    </a:fld>
                    <a:endParaRPr lang="en-US" altLang="zh-TW" baseline="0" dirty="0">
                      <a:solidFill>
                        <a:schemeClr val="tx1"/>
                      </a:solidFill>
                      <a:latin typeface="Times New Roman" panose="02020603050405020304" pitchFamily="18" charset="0"/>
                      <a:cs typeface="Times New Roman" panose="02020603050405020304" pitchFamily="18" charset="0"/>
                    </a:endParaRPr>
                  </a:p>
                </c:rich>
              </c:tx>
              <c:spPr>
                <a:noFill/>
                <a:ln>
                  <a:noFill/>
                </a:ln>
                <a:effectLst/>
              </c:spPr>
              <c:txPr>
                <a:bodyPr rot="0" spcFirstLastPara="1" vertOverflow="ellipsis" vert="horz" wrap="square" lIns="38100" tIns="19050" rIns="38100" bIns="19050" anchor="ctr" anchorCtr="1">
                  <a:spAutoFit/>
                </a:bodyPr>
                <a:lstStyle/>
                <a:p>
                  <a:pPr>
                    <a:defRPr sz="1330" b="1" i="0" u="none" strike="noStrike" kern="1200" spc="0" baseline="0">
                      <a:solidFill>
                        <a:schemeClr val="accent1"/>
                      </a:solidFill>
                      <a:latin typeface="+mn-lt"/>
                      <a:ea typeface="+mn-ea"/>
                      <a:cs typeface="+mn-cs"/>
                    </a:defRPr>
                  </a:pPr>
                  <a:endParaRPr lang="zh-TW"/>
                </a:p>
              </c:txPr>
              <c:dLblPos val="outEnd"/>
              <c:showLegendKey val="0"/>
              <c:showVal val="0"/>
              <c:showCatName val="1"/>
              <c:showSerName val="0"/>
              <c:showPercent val="1"/>
              <c:showBubbleSize val="0"/>
              <c:extLst>
                <c:ext xmlns:c15="http://schemas.microsoft.com/office/drawing/2012/chart" uri="{CE6537A1-D6FC-4f65-9D91-7224C49458BB}">
                  <c15:layout/>
                  <c15:dlblFieldTable/>
                  <c15:showDataLabelsRange val="0"/>
                </c:ext>
                <c:ext xmlns:c16="http://schemas.microsoft.com/office/drawing/2014/chart" uri="{C3380CC4-5D6E-409C-BE32-E72D297353CC}">
                  <c16:uniqueId val="{0000000A-5501-4111-AE86-9D30BC9B6B31}"/>
                </c:ext>
              </c:extLst>
            </c:dLbl>
            <c:spPr>
              <a:noFill/>
              <a:ln>
                <a:noFill/>
              </a:ln>
              <a:effectLst/>
            </c:spPr>
            <c:dLblPos val="outEnd"/>
            <c:showLegendKey val="0"/>
            <c:showVal val="0"/>
            <c:showCatName val="1"/>
            <c:showSerName val="0"/>
            <c:showPercent val="1"/>
            <c:showBubbleSize val="0"/>
            <c:showLeaderLines val="0"/>
            <c:extLst>
              <c:ext xmlns:c15="http://schemas.microsoft.com/office/drawing/2012/chart" uri="{CE6537A1-D6FC-4f65-9D91-7224C49458BB}"/>
            </c:extLst>
          </c:dLbls>
          <c:cat>
            <c:strRef>
              <c:f>工作表1!$A$2:$A$7</c:f>
              <c:strCache>
                <c:ptCount val="6"/>
                <c:pt idx="0">
                  <c:v>Shopping</c:v>
                </c:pt>
                <c:pt idx="1">
                  <c:v>SNS</c:v>
                </c:pt>
                <c:pt idx="2">
                  <c:v>Search Engines</c:v>
                </c:pt>
                <c:pt idx="3">
                  <c:v>Email</c:v>
                </c:pt>
                <c:pt idx="4">
                  <c:v>Media</c:v>
                </c:pt>
                <c:pt idx="5">
                  <c:v>Other</c:v>
                </c:pt>
              </c:strCache>
            </c:strRef>
          </c:cat>
          <c:val>
            <c:numRef>
              <c:f>工作表1!$B$2:$B$7</c:f>
              <c:numCache>
                <c:formatCode>General</c:formatCode>
                <c:ptCount val="6"/>
                <c:pt idx="0">
                  <c:v>7.0000000000000007E-2</c:v>
                </c:pt>
                <c:pt idx="1">
                  <c:v>0.28999999999999998</c:v>
                </c:pt>
                <c:pt idx="2">
                  <c:v>0.15</c:v>
                </c:pt>
                <c:pt idx="3">
                  <c:v>0.08</c:v>
                </c:pt>
                <c:pt idx="4">
                  <c:v>7.0000000000000007E-2</c:v>
                </c:pt>
                <c:pt idx="5">
                  <c:v>0.34</c:v>
                </c:pt>
              </c:numCache>
            </c:numRef>
          </c:val>
          <c:extLst>
            <c:ext xmlns:c16="http://schemas.microsoft.com/office/drawing/2014/chart" uri="{C3380CC4-5D6E-409C-BE32-E72D297353CC}">
              <c16:uniqueId val="{00000008-5501-4111-AE86-9D30BC9B6B31}"/>
            </c:ext>
          </c:extLst>
        </c:ser>
        <c:dLbls>
          <c:dLblPos val="outEnd"/>
          <c:showLegendKey val="0"/>
          <c:showVal val="0"/>
          <c:showCatName val="0"/>
          <c:showSerName val="0"/>
          <c:showPercent val="1"/>
          <c:showBubbleSize val="0"/>
          <c:showLeaderLines val="0"/>
        </c:dLbls>
        <c:firstSliceAng val="0"/>
      </c:pieChart>
      <c:spPr>
        <a:noFill/>
        <a:ln>
          <a:noFill/>
        </a:ln>
        <a:effectLst/>
      </c:spPr>
    </c:plotArea>
    <c:plotVisOnly val="1"/>
    <c:dispBlanksAs val="gap"/>
    <c:showDLblsOverMax val="0"/>
  </c:chart>
  <c:spPr>
    <a:noFill/>
    <a:ln>
      <a:noFill/>
    </a:ln>
    <a:effectLst/>
  </c:spPr>
  <c:txPr>
    <a:bodyPr/>
    <a:lstStyle/>
    <a:p>
      <a:pPr>
        <a:defRPr/>
      </a:pPr>
      <a:endParaRPr lang="zh-TW"/>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cs:styleClr val="auto"/>
    </cs:fontRef>
    <cs:defRPr sz="1330" b="1" i="0" u="none" strike="noStrike" kern="1200" spc="0" baseline="0"/>
  </cs:dataLabel>
  <cs:dataLabelCallout>
    <cs:lnRef idx="0">
      <cs:styleClr val="auto"/>
    </cs:lnRef>
    <cs:fillRef idx="0"/>
    <cs:effectRef idx="0"/>
    <cs:fontRef idx="minor">
      <cs:styleClr val="auto"/>
    </cs:fontRef>
    <cs:spPr>
      <a:solidFill>
        <a:schemeClr val="lt1"/>
      </a:solidFill>
      <a:ln>
        <a:solidFill>
          <a:schemeClr val="phClr"/>
        </a:solidFill>
      </a:ln>
    </cs:spPr>
    <cs:defRPr sz="1330" b="1"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635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10000"/>
          </a:prstClr>
        </a:outerShdw>
      </a:effectLst>
      <a:scene3d>
        <a:camera prst="orthographicFront"/>
        <a:lightRig rig="threePt" dir="t"/>
      </a:scene3d>
      <a:sp3d>
        <a:bevelT w="127000" h="127000"/>
        <a:bevelB w="127000" h="127000"/>
      </a:sp3d>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0264DA82-F726-4532-BB61-131B6EBC07A7}" type="datetimeFigureOut">
              <a:rPr lang="zh-TW" altLang="en-US" smtClean="0"/>
              <a:t>2018/6/21</a:t>
            </a:fld>
            <a:endParaRPr lang="zh-TW" altLang="en-US"/>
          </a:p>
        </p:txBody>
      </p:sp>
      <p:sp>
        <p:nvSpPr>
          <p:cNvPr id="4" name="頁尾版面配置區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F4054E94-1340-4FCF-A6D9-4F1E23C44010}" type="slidenum">
              <a:rPr lang="zh-TW" altLang="en-US" smtClean="0"/>
              <a:t>‹#›</a:t>
            </a:fld>
            <a:endParaRPr lang="zh-TW" altLang="en-US"/>
          </a:p>
        </p:txBody>
      </p:sp>
    </p:spTree>
    <p:extLst>
      <p:ext uri="{BB962C8B-B14F-4D97-AF65-F5344CB8AC3E}">
        <p14:creationId xmlns:p14="http://schemas.microsoft.com/office/powerpoint/2010/main" val="27453839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5179484" y="0"/>
            <a:ext cx="3962400" cy="344091"/>
          </a:xfrm>
          <a:prstGeom prst="rect">
            <a:avLst/>
          </a:prstGeom>
        </p:spPr>
        <p:txBody>
          <a:bodyPr vert="horz" lIns="91440" tIns="45720" rIns="91440" bIns="45720" rtlCol="0"/>
          <a:lstStyle>
            <a:lvl1pPr algn="r">
              <a:defRPr sz="1200"/>
            </a:lvl1pPr>
          </a:lstStyle>
          <a:p>
            <a:fld id="{F4CD1F19-A46B-4920-BE40-E6CA32BB41F9}" type="datetimeFigureOut">
              <a:rPr lang="zh-TW" altLang="en-US" smtClean="0"/>
              <a:t>2018/6/21</a:t>
            </a:fld>
            <a:endParaRPr lang="zh-TW" altLang="en-US"/>
          </a:p>
        </p:txBody>
      </p:sp>
      <p:sp>
        <p:nvSpPr>
          <p:cNvPr id="4" name="投影片圖像版面配置區 3"/>
          <p:cNvSpPr>
            <a:spLocks noGrp="1" noRot="1" noChangeAspect="1"/>
          </p:cNvSpPr>
          <p:nvPr>
            <p:ph type="sldImg" idx="2"/>
          </p:nvPr>
        </p:nvSpPr>
        <p:spPr>
          <a:xfrm>
            <a:off x="2514600" y="857250"/>
            <a:ext cx="4114800" cy="2314575"/>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914400" y="3300412"/>
            <a:ext cx="7315200" cy="2700338"/>
          </a:xfrm>
          <a:prstGeom prst="rect">
            <a:avLst/>
          </a:prstGeom>
        </p:spPr>
        <p:txBody>
          <a:bodyPr vert="horz" lIns="91440" tIns="45720" rIns="91440" bIns="45720" rtlCol="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zh-TW" altLang="en-US"/>
          </a:p>
        </p:txBody>
      </p:sp>
      <p:sp>
        <p:nvSpPr>
          <p:cNvPr id="6" name="頁尾版面配置區 5"/>
          <p:cNvSpPr>
            <a:spLocks noGrp="1"/>
          </p:cNvSpPr>
          <p:nvPr>
            <p:ph type="ftr" sz="quarter" idx="4"/>
          </p:nvPr>
        </p:nvSpPr>
        <p:spPr>
          <a:xfrm>
            <a:off x="0" y="6513910"/>
            <a:ext cx="3962400" cy="344090"/>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5179484" y="6513910"/>
            <a:ext cx="3962400" cy="344090"/>
          </a:xfrm>
          <a:prstGeom prst="rect">
            <a:avLst/>
          </a:prstGeom>
        </p:spPr>
        <p:txBody>
          <a:bodyPr vert="horz" lIns="91440" tIns="45720" rIns="91440" bIns="45720" rtlCol="0" anchor="b"/>
          <a:lstStyle>
            <a:lvl1pPr algn="r">
              <a:defRPr sz="1200"/>
            </a:lvl1pPr>
          </a:lstStyle>
          <a:p>
            <a:fld id="{9F84C081-47DD-42BA-9274-E133BC1899A5}" type="slidenum">
              <a:rPr lang="zh-TW" altLang="en-US" smtClean="0"/>
              <a:t>‹#›</a:t>
            </a:fld>
            <a:endParaRPr lang="zh-TW" altLang="en-US"/>
          </a:p>
        </p:txBody>
      </p:sp>
    </p:spTree>
    <p:extLst>
      <p:ext uri="{BB962C8B-B14F-4D97-AF65-F5344CB8AC3E}">
        <p14:creationId xmlns:p14="http://schemas.microsoft.com/office/powerpoint/2010/main" val="33343164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各位委員好，我是陳弘軒老師的指導學生，連丞宥。</a:t>
            </a:r>
            <a:endParaRPr lang="en-US" altLang="zh-TW" dirty="0" smtClean="0"/>
          </a:p>
          <a:p>
            <a:endParaRPr lang="en-US" altLang="zh-TW" dirty="0" smtClean="0"/>
          </a:p>
          <a:p>
            <a:r>
              <a:rPr lang="zh-TW" altLang="en-US" dirty="0" smtClean="0"/>
              <a:t>我的論文題目是</a:t>
            </a:r>
            <a:r>
              <a:rPr lang="en-US" altLang="zh-TW" dirty="0" smtClean="0"/>
              <a:t>…</a:t>
            </a:r>
            <a:br>
              <a:rPr lang="en-US" altLang="zh-TW" dirty="0" smtClean="0"/>
            </a:b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a:t>
            </a:fld>
            <a:endParaRPr lang="zh-TW" altLang="en-US"/>
          </a:p>
        </p:txBody>
      </p:sp>
    </p:spTree>
    <p:extLst>
      <p:ext uri="{BB962C8B-B14F-4D97-AF65-F5344CB8AC3E}">
        <p14:creationId xmlns:p14="http://schemas.microsoft.com/office/powerpoint/2010/main" val="1626037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資料集中網頁瀏覽紀錄是利用 </a:t>
            </a:r>
            <a:r>
              <a:rPr lang="en-US" altLang="zh-TW" dirty="0" smtClean="0"/>
              <a:t>google chrome</a:t>
            </a:r>
            <a:r>
              <a:rPr lang="en-US" altLang="zh-TW" baseline="0" dirty="0" smtClean="0"/>
              <a:t> </a:t>
            </a:r>
            <a:r>
              <a:rPr lang="zh-TW" altLang="en-US" baseline="0" dirty="0" smtClean="0"/>
              <a:t>中的 </a:t>
            </a:r>
            <a:r>
              <a:rPr lang="en-US" altLang="zh-TW" baseline="0" dirty="0" smtClean="0"/>
              <a:t>plugin </a:t>
            </a:r>
            <a:r>
              <a:rPr lang="zh-TW" altLang="en-US" baseline="0" dirty="0" smtClean="0"/>
              <a:t>所取得的，因此只要使用者透過 </a:t>
            </a:r>
            <a:r>
              <a:rPr lang="en-US" altLang="zh-TW" baseline="0" dirty="0" smtClean="0"/>
              <a:t>chrome</a:t>
            </a:r>
            <a:r>
              <a:rPr lang="zh-TW" altLang="en-US" baseline="0" dirty="0" smtClean="0"/>
              <a:t> 所瀏覽的網頁都會被記錄下來。</a:t>
            </a:r>
            <a:endParaRPr lang="en-US" altLang="zh-TW" baseline="0" dirty="0" smtClean="0"/>
          </a:p>
          <a:p>
            <a:endParaRPr lang="en-US" altLang="zh-TW" baseline="0" dirty="0" smtClean="0"/>
          </a:p>
          <a:p>
            <a:endParaRPr lang="en-US" altLang="zh-TW" baseline="0" dirty="0" smtClean="0"/>
          </a:p>
          <a:p>
            <a:r>
              <a:rPr lang="zh-TW" altLang="en-US" baseline="0" dirty="0" smtClean="0"/>
              <a:t>其中擁有瀏覽紀錄的使用者人數為 </a:t>
            </a:r>
            <a:r>
              <a:rPr lang="en-US" altLang="zh-TW" baseline="0" dirty="0" smtClean="0"/>
              <a:t>672</a:t>
            </a:r>
            <a:r>
              <a:rPr lang="zh-TW" altLang="en-US" baseline="0" dirty="0" smtClean="0"/>
              <a:t> 人，總瀏覽紀錄為 </a:t>
            </a:r>
            <a:r>
              <a:rPr lang="en-US" altLang="zh-TW" baseline="0" dirty="0" smtClean="0"/>
              <a:t>1283</a:t>
            </a:r>
            <a:r>
              <a:rPr lang="zh-TW" altLang="en-US" baseline="0" dirty="0" smtClean="0"/>
              <a:t> 萬筆，大部分的瀏覽紀錄為 </a:t>
            </a:r>
            <a:r>
              <a:rPr lang="en-US" altLang="zh-TW" baseline="0" dirty="0" smtClean="0"/>
              <a:t>2016</a:t>
            </a:r>
            <a:r>
              <a:rPr lang="zh-TW" altLang="en-US" baseline="0" dirty="0" smtClean="0"/>
              <a:t>年</a:t>
            </a:r>
            <a:r>
              <a:rPr lang="en-US" altLang="zh-TW" baseline="0" dirty="0" smtClean="0"/>
              <a:t>8</a:t>
            </a:r>
            <a:r>
              <a:rPr lang="zh-TW" altLang="en-US" baseline="0" dirty="0" smtClean="0"/>
              <a:t>月到</a:t>
            </a:r>
            <a:r>
              <a:rPr lang="en-US" altLang="zh-TW" baseline="0" dirty="0" smtClean="0"/>
              <a:t>2016</a:t>
            </a:r>
            <a:r>
              <a:rPr lang="zh-TW" altLang="en-US" baseline="0" dirty="0" smtClean="0"/>
              <a:t>年</a:t>
            </a:r>
            <a:r>
              <a:rPr lang="en-US" altLang="zh-TW" baseline="0" dirty="0" smtClean="0"/>
              <a:t>12</a:t>
            </a:r>
            <a:r>
              <a:rPr lang="zh-TW" altLang="en-US" baseline="0" dirty="0" smtClean="0"/>
              <a:t>月。</a:t>
            </a:r>
            <a:endParaRPr lang="en-US" altLang="zh-TW" baseline="0" dirty="0" smtClean="0"/>
          </a:p>
          <a:p>
            <a:endParaRPr lang="en-US" altLang="zh-TW" baseline="0" dirty="0" smtClean="0"/>
          </a:p>
          <a:p>
            <a:r>
              <a:rPr lang="zh-TW" altLang="en-US" dirty="0" smtClean="0"/>
              <a:t>我們可以透過綜合統計表格來了解，所有使用者最少的瀏覽紀錄為 </a:t>
            </a:r>
            <a:r>
              <a:rPr lang="en-US" altLang="zh-TW" dirty="0" smtClean="0"/>
              <a:t>44</a:t>
            </a:r>
            <a:r>
              <a:rPr lang="zh-TW" altLang="en-US" dirty="0" smtClean="0"/>
              <a:t> 筆，最多的瀏覽紀錄為 </a:t>
            </a:r>
            <a:r>
              <a:rPr lang="en-US" altLang="zh-TW" dirty="0" smtClean="0"/>
              <a:t>13</a:t>
            </a:r>
            <a:r>
              <a:rPr lang="zh-TW" altLang="en-US" dirty="0" smtClean="0"/>
              <a:t> 萬筆，平均每一位使用者都擁有將近 </a:t>
            </a:r>
            <a:r>
              <a:rPr lang="en-US" altLang="zh-TW" dirty="0" smtClean="0"/>
              <a:t>2</a:t>
            </a:r>
            <a:r>
              <a:rPr lang="zh-TW" altLang="en-US" dirty="0" smtClean="0"/>
              <a:t> 萬筆的瀏覽紀錄。</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11</a:t>
            </a:fld>
            <a:endParaRPr lang="zh-TW" altLang="en-US"/>
          </a:p>
        </p:txBody>
      </p:sp>
    </p:spTree>
    <p:extLst>
      <p:ext uri="{BB962C8B-B14F-4D97-AF65-F5344CB8AC3E}">
        <p14:creationId xmlns:p14="http://schemas.microsoft.com/office/powerpoint/2010/main" val="36538707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再來是資料集中個人資訊的介紹。</a:t>
            </a:r>
            <a:endParaRPr lang="en-US" altLang="zh-TW" dirty="0" smtClean="0"/>
          </a:p>
          <a:p>
            <a:endParaRPr lang="en-US" altLang="zh-TW" dirty="0" smtClean="0"/>
          </a:p>
          <a:p>
            <a:r>
              <a:rPr lang="zh-TW" altLang="en-US" dirty="0" smtClean="0"/>
              <a:t>資料集中個人資訊總共包含 </a:t>
            </a:r>
            <a:r>
              <a:rPr lang="en-US" altLang="zh-TW" dirty="0" smtClean="0"/>
              <a:t>3</a:t>
            </a:r>
            <a:r>
              <a:rPr lang="zh-TW" altLang="en-US" dirty="0" smtClean="0"/>
              <a:t> 個部分，性別、年齡、感情狀態，其中感情狀態分成單身、交往中、已婚以及其他。</a:t>
            </a:r>
            <a:endParaRPr lang="en-US" altLang="zh-TW" dirty="0" smtClean="0"/>
          </a:p>
          <a:p>
            <a:endParaRPr lang="en-US" altLang="zh-TW" dirty="0" smtClean="0"/>
          </a:p>
          <a:p>
            <a:r>
              <a:rPr lang="zh-TW" altLang="en-US" dirty="0" smtClean="0"/>
              <a:t>那資料集中性別部分，女性佔</a:t>
            </a:r>
            <a:r>
              <a:rPr lang="en-US" altLang="zh-TW" dirty="0" smtClean="0"/>
              <a:t>54%</a:t>
            </a:r>
            <a:r>
              <a:rPr lang="zh-TW" altLang="en-US" dirty="0" smtClean="0"/>
              <a:t>、男性佔</a:t>
            </a:r>
            <a:r>
              <a:rPr lang="en-US" altLang="zh-TW" dirty="0" smtClean="0"/>
              <a:t>45%</a:t>
            </a:r>
            <a:r>
              <a:rPr lang="zh-TW" altLang="en-US" dirty="0" smtClean="0"/>
              <a:t>。</a:t>
            </a:r>
            <a:endParaRPr lang="en-US" altLang="zh-TW" dirty="0" smtClean="0"/>
          </a:p>
          <a:p>
            <a:endParaRPr lang="en-US" altLang="zh-TW" dirty="0" smtClean="0"/>
          </a:p>
          <a:p>
            <a:r>
              <a:rPr lang="zh-TW" altLang="en-US" dirty="0" smtClean="0"/>
              <a:t>年齡部分，</a:t>
            </a:r>
            <a:r>
              <a:rPr lang="en-US" altLang="zh-TW" dirty="0" smtClean="0"/>
              <a:t>21~30</a:t>
            </a:r>
            <a:r>
              <a:rPr lang="zh-TW" altLang="en-US" dirty="0" smtClean="0"/>
              <a:t>歲的人數最多佔</a:t>
            </a:r>
            <a:r>
              <a:rPr lang="en-US" altLang="zh-TW" dirty="0" smtClean="0"/>
              <a:t>65%</a:t>
            </a:r>
            <a:r>
              <a:rPr lang="zh-TW" altLang="en-US" dirty="0" smtClean="0"/>
              <a:t>，</a:t>
            </a:r>
            <a:r>
              <a:rPr lang="en-US" altLang="zh-TW" dirty="0" smtClean="0"/>
              <a:t>31~40</a:t>
            </a:r>
            <a:r>
              <a:rPr lang="zh-TW" altLang="en-US" dirty="0" smtClean="0"/>
              <a:t>歲佔</a:t>
            </a:r>
            <a:r>
              <a:rPr lang="en-US" altLang="zh-TW" dirty="0" smtClean="0"/>
              <a:t>34%</a:t>
            </a:r>
            <a:r>
              <a:rPr lang="zh-TW" altLang="en-US" dirty="0" smtClean="0"/>
              <a:t>、</a:t>
            </a:r>
            <a:r>
              <a:rPr lang="en-US" altLang="zh-TW" dirty="0" smtClean="0"/>
              <a:t>40</a:t>
            </a:r>
            <a:r>
              <a:rPr lang="zh-TW" altLang="en-US" dirty="0" smtClean="0"/>
              <a:t>歲以上佔</a:t>
            </a:r>
            <a:r>
              <a:rPr lang="en-US" altLang="zh-TW" dirty="0" smtClean="0"/>
              <a:t>9%</a:t>
            </a:r>
            <a:r>
              <a:rPr lang="zh-TW" altLang="en-US" dirty="0" smtClean="0"/>
              <a:t>、</a:t>
            </a:r>
            <a:r>
              <a:rPr lang="en-US" altLang="zh-TW" dirty="0" smtClean="0"/>
              <a:t>20</a:t>
            </a:r>
            <a:r>
              <a:rPr lang="zh-TW" altLang="en-US" dirty="0" smtClean="0"/>
              <a:t>歲以下佔</a:t>
            </a:r>
            <a:r>
              <a:rPr lang="en-US" altLang="zh-TW" dirty="0" smtClean="0"/>
              <a:t>1%</a:t>
            </a:r>
            <a:r>
              <a:rPr lang="zh-TW" altLang="en-US" dirty="0" smtClean="0"/>
              <a:t>。</a:t>
            </a:r>
            <a:endParaRPr lang="en-US" altLang="zh-TW" dirty="0" smtClean="0"/>
          </a:p>
          <a:p>
            <a:endParaRPr lang="en-US" altLang="zh-TW" dirty="0" smtClean="0"/>
          </a:p>
          <a:p>
            <a:r>
              <a:rPr lang="zh-TW" altLang="en-US" dirty="0" smtClean="0"/>
              <a:t>感情狀態部分，單身人數佔</a:t>
            </a:r>
            <a:r>
              <a:rPr lang="en-US" altLang="zh-TW" dirty="0" smtClean="0"/>
              <a:t>47%</a:t>
            </a:r>
            <a:r>
              <a:rPr lang="zh-TW" altLang="en-US" dirty="0" smtClean="0"/>
              <a:t>、交往中佔</a:t>
            </a:r>
            <a:r>
              <a:rPr lang="en-US" altLang="zh-TW" dirty="0" smtClean="0"/>
              <a:t>33%</a:t>
            </a:r>
            <a:r>
              <a:rPr lang="zh-TW" altLang="en-US" dirty="0" smtClean="0"/>
              <a:t>、已婚佔</a:t>
            </a:r>
            <a:r>
              <a:rPr lang="en-US" altLang="zh-TW" dirty="0" smtClean="0"/>
              <a:t>18%</a:t>
            </a:r>
            <a:r>
              <a:rPr lang="zh-TW" altLang="en-US" dirty="0" smtClean="0"/>
              <a:t>、其他佔</a:t>
            </a:r>
            <a:r>
              <a:rPr lang="en-US" altLang="zh-TW" dirty="0" smtClean="0"/>
              <a:t>2%</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12</a:t>
            </a:fld>
            <a:endParaRPr lang="zh-TW" altLang="en-US"/>
          </a:p>
        </p:txBody>
      </p:sp>
    </p:spTree>
    <p:extLst>
      <p:ext uri="{BB962C8B-B14F-4D97-AF65-F5344CB8AC3E}">
        <p14:creationId xmlns:p14="http://schemas.microsoft.com/office/powerpoint/2010/main" val="3505912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再來要介紹的是資料集中大六性格特質的部分。</a:t>
            </a:r>
            <a:endParaRPr lang="en-US" altLang="zh-TW" dirty="0" smtClean="0"/>
          </a:p>
          <a:p>
            <a:endParaRPr lang="en-US" altLang="zh-TW" dirty="0" smtClean="0"/>
          </a:p>
          <a:p>
            <a:r>
              <a:rPr lang="zh-TW" altLang="en-US" dirty="0" smtClean="0"/>
              <a:t>使用者中具有大六性格特質的人數為 </a:t>
            </a:r>
            <a:r>
              <a:rPr lang="en-US" altLang="zh-TW" dirty="0" smtClean="0"/>
              <a:t>513</a:t>
            </a:r>
            <a:r>
              <a:rPr lang="zh-TW" altLang="en-US" dirty="0" smtClean="0"/>
              <a:t> 位。</a:t>
            </a:r>
            <a:endParaRPr lang="en-US" altLang="zh-TW" dirty="0" smtClean="0"/>
          </a:p>
          <a:p>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在介紹大六性格特質之前，我先介紹大五性格特質所代表的意義，大五性格特質包括情緒不穩定性、外向性、親和性、盡責性與經驗開放性，那大五性格特質在現代心理學中已經被認為是代表人格特質的基本架構，因此能作為表示使用者個性的依據。</a:t>
            </a: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TW"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TW" altLang="en-US" dirty="0" smtClean="0"/>
              <a:t>而大六性格特質則是將大五性格特質中多增加了一項真誠性做為第六項參考分數。</a:t>
            </a:r>
            <a:endParaRPr lang="en-US" altLang="zh-TW" dirty="0" smtClean="0"/>
          </a:p>
          <a:p>
            <a:endParaRPr lang="en-US" altLang="zh-TW" dirty="0" smtClean="0"/>
          </a:p>
          <a:p>
            <a:r>
              <a:rPr lang="zh-TW" altLang="en-US" dirty="0" smtClean="0"/>
              <a:t>那資料集中的使用者的大六性格特質分數分布可以從右圖來了解，大部分使用者的測驗分數基本上都落在 </a:t>
            </a:r>
            <a:r>
              <a:rPr lang="en-US" altLang="zh-TW" dirty="0" smtClean="0"/>
              <a:t>21~45</a:t>
            </a:r>
            <a:r>
              <a:rPr lang="zh-TW" altLang="en-US" dirty="0" smtClean="0"/>
              <a:t> 分的區間內。</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13</a:t>
            </a:fld>
            <a:endParaRPr lang="zh-TW" altLang="en-US"/>
          </a:p>
        </p:txBody>
      </p:sp>
    </p:spTree>
    <p:extLst>
      <p:ext uri="{BB962C8B-B14F-4D97-AF65-F5344CB8AC3E}">
        <p14:creationId xmlns:p14="http://schemas.microsoft.com/office/powerpoint/2010/main" val="5885262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介紹完原始資料後，接下來將介紹資料前處理的過程與想法。</a:t>
            </a:r>
            <a:endParaRPr lang="en-US" altLang="zh-TW" dirty="0" smtClean="0"/>
          </a:p>
          <a:p>
            <a:endParaRPr lang="en-US" altLang="zh-TW" dirty="0" smtClean="0"/>
          </a:p>
          <a:p>
            <a:r>
              <a:rPr lang="zh-TW" altLang="en-US" dirty="0" smtClean="0"/>
              <a:t>本篇論文的主要概念是透過網頁瀏覽紀錄來預測使用者的個人資訊與大六性格特質分數，但如果直接以瀏覽紀錄的網址當作特徵進行預測會</a:t>
            </a:r>
            <a:r>
              <a:rPr lang="zh-TW" altLang="en-US" baseline="0" dirty="0" smtClean="0"/>
              <a:t>遇到</a:t>
            </a:r>
            <a:r>
              <a:rPr lang="zh-TW" altLang="en-US" dirty="0" smtClean="0"/>
              <a:t> </a:t>
            </a:r>
            <a:r>
              <a:rPr lang="en-US" altLang="zh-TW" dirty="0" smtClean="0"/>
              <a:t>3</a:t>
            </a:r>
            <a:r>
              <a:rPr lang="zh-TW" altLang="en-US" dirty="0" smtClean="0"/>
              <a:t> 個問題。</a:t>
            </a:r>
            <a:endParaRPr lang="en-US" altLang="zh-TW" dirty="0" smtClean="0"/>
          </a:p>
          <a:p>
            <a:endParaRPr lang="en-US" altLang="zh-TW" dirty="0" smtClean="0"/>
          </a:p>
          <a:p>
            <a:r>
              <a:rPr lang="zh-TW" altLang="en-US" dirty="0" smtClean="0"/>
              <a:t>第一，由於網址種類太多，就算只取到網址 </a:t>
            </a:r>
            <a:r>
              <a:rPr lang="en-US" altLang="zh-TW" dirty="0" smtClean="0"/>
              <a:t>domain</a:t>
            </a:r>
            <a:r>
              <a:rPr lang="zh-TW" altLang="en-US" dirty="0" smtClean="0"/>
              <a:t> 的部分</a:t>
            </a:r>
            <a:r>
              <a:rPr lang="zh-TW" altLang="en-US" dirty="0" smtClean="0"/>
              <a:t>還是會有超過</a:t>
            </a:r>
            <a:r>
              <a:rPr lang="en-US" altLang="zh-TW" dirty="0" smtClean="0"/>
              <a:t>13</a:t>
            </a:r>
            <a:r>
              <a:rPr lang="zh-TW" altLang="en-US" dirty="0" smtClean="0"/>
              <a:t>萬筆的網址種類，其中熱門</a:t>
            </a:r>
            <a:r>
              <a:rPr lang="zh-TW" altLang="en-US" dirty="0" smtClean="0"/>
              <a:t>網頁所佔比例過高、冷門網頁數量過多造成預測效果不佳。</a:t>
            </a:r>
            <a:endParaRPr lang="en-US" altLang="zh-TW" dirty="0" smtClean="0"/>
          </a:p>
          <a:p>
            <a:endParaRPr lang="en-US" altLang="zh-TW" dirty="0" smtClean="0"/>
          </a:p>
          <a:p>
            <a:r>
              <a:rPr lang="zh-TW" altLang="en-US" dirty="0" smtClean="0"/>
              <a:t>下圖的 </a:t>
            </a:r>
            <a:r>
              <a:rPr lang="en-US" altLang="zh-TW" dirty="0" smtClean="0"/>
              <a:t>x</a:t>
            </a:r>
            <a:r>
              <a:rPr lang="zh-TW" altLang="en-US" dirty="0" smtClean="0"/>
              <a:t> 軸代表的是網頁的熱門度排名，圖中最多瀏覽次數的網頁為 </a:t>
            </a:r>
            <a:r>
              <a:rPr lang="en-US" altLang="zh-TW" dirty="0" err="1" smtClean="0"/>
              <a:t>facebook</a:t>
            </a:r>
            <a:r>
              <a:rPr lang="zh-TW" altLang="en-US" dirty="0" smtClean="0"/>
              <a:t> 佔所有瀏覽紀錄的 </a:t>
            </a:r>
            <a:r>
              <a:rPr lang="en-US" altLang="zh-TW" dirty="0" smtClean="0"/>
              <a:t>27%</a:t>
            </a:r>
            <a:r>
              <a:rPr lang="zh-TW" altLang="en-US" dirty="0" smtClean="0"/>
              <a:t>，而只有瀏覽過</a:t>
            </a:r>
            <a:r>
              <a:rPr lang="en-US" altLang="zh-TW" dirty="0" smtClean="0"/>
              <a:t>1</a:t>
            </a:r>
            <a:r>
              <a:rPr lang="zh-TW" altLang="en-US" dirty="0" smtClean="0"/>
              <a:t>次的網頁佔了全部種類的 </a:t>
            </a:r>
            <a:r>
              <a:rPr lang="en-US" altLang="zh-TW" dirty="0" smtClean="0"/>
              <a:t>3</a:t>
            </a:r>
            <a:r>
              <a:rPr lang="zh-TW" altLang="en-US" dirty="0" smtClean="0"/>
              <a:t> 分之 </a:t>
            </a:r>
            <a:r>
              <a:rPr lang="en-US" altLang="zh-TW" dirty="0" smtClean="0"/>
              <a:t>1</a:t>
            </a:r>
            <a:r>
              <a:rPr lang="zh-TW" altLang="en-US" dirty="0" smtClean="0"/>
              <a:t>。</a:t>
            </a:r>
            <a:endParaRPr lang="en-US" altLang="zh-TW" dirty="0" smtClean="0"/>
          </a:p>
          <a:p>
            <a:endParaRPr lang="en-US" altLang="zh-TW" dirty="0" smtClean="0"/>
          </a:p>
          <a:p>
            <a:r>
              <a:rPr lang="zh-TW" altLang="en-US" dirty="0" smtClean="0"/>
              <a:t>因此，我先透過網頁分類器將所有的網頁進行分類，例如以 </a:t>
            </a:r>
            <a:r>
              <a:rPr lang="en-US" altLang="zh-TW" dirty="0" smtClean="0"/>
              <a:t>google</a:t>
            </a:r>
            <a:r>
              <a:rPr lang="zh-TW" altLang="en-US" dirty="0" smtClean="0"/>
              <a:t> 網址進行分類可以得到搜尋引擎的種類，而以 </a:t>
            </a:r>
            <a:r>
              <a:rPr lang="en-US" altLang="zh-TW" dirty="0" err="1" smtClean="0"/>
              <a:t>facebook</a:t>
            </a:r>
            <a:r>
              <a:rPr lang="zh-TW" altLang="en-US" dirty="0" smtClean="0"/>
              <a:t> 網址進行分類可以得到社群網站的分類結果。</a:t>
            </a:r>
            <a:endParaRPr lang="en-US" altLang="zh-TW" dirty="0" smtClean="0"/>
          </a:p>
          <a:p>
            <a:endParaRPr lang="en-US" altLang="zh-TW" dirty="0" smtClean="0"/>
          </a:p>
          <a:p>
            <a:r>
              <a:rPr lang="zh-TW" altLang="en-US" dirty="0" smtClean="0"/>
              <a:t>所有網頁的種類數量為 </a:t>
            </a:r>
            <a:r>
              <a:rPr lang="en-US" altLang="zh-TW" dirty="0" smtClean="0"/>
              <a:t>88</a:t>
            </a:r>
            <a:r>
              <a:rPr lang="zh-TW" altLang="en-US" dirty="0" smtClean="0"/>
              <a:t> 種，那圓餅圖呈現的是前五大種類所佔的比例，分別是 </a:t>
            </a:r>
            <a:r>
              <a:rPr lang="en-US" altLang="zh-TW" dirty="0" smtClean="0"/>
              <a:t>SNS </a:t>
            </a:r>
            <a:r>
              <a:rPr lang="zh-TW" altLang="en-US" dirty="0" smtClean="0"/>
              <a:t>、</a:t>
            </a:r>
            <a:r>
              <a:rPr lang="en-US" altLang="zh-TW" dirty="0" smtClean="0"/>
              <a:t>Search</a:t>
            </a:r>
            <a:r>
              <a:rPr lang="zh-TW" altLang="en-US" dirty="0" smtClean="0"/>
              <a:t> </a:t>
            </a:r>
            <a:r>
              <a:rPr lang="en-US" altLang="zh-TW" dirty="0" smtClean="0"/>
              <a:t>engine</a:t>
            </a:r>
            <a:r>
              <a:rPr lang="zh-TW" altLang="en-US" dirty="0" smtClean="0"/>
              <a:t>、</a:t>
            </a:r>
            <a:r>
              <a:rPr lang="en-US" altLang="zh-TW" dirty="0" smtClean="0"/>
              <a:t>email</a:t>
            </a:r>
            <a:r>
              <a:rPr lang="zh-TW" altLang="en-US" dirty="0" smtClean="0"/>
              <a:t>、</a:t>
            </a:r>
            <a:r>
              <a:rPr lang="en-US" altLang="zh-TW" dirty="0" smtClean="0"/>
              <a:t>shopping</a:t>
            </a:r>
            <a:r>
              <a:rPr lang="zh-TW" altLang="en-US" dirty="0" smtClean="0"/>
              <a:t>、</a:t>
            </a:r>
            <a:r>
              <a:rPr lang="en-US" altLang="zh-TW" dirty="0" smtClean="0"/>
              <a:t>media</a:t>
            </a:r>
            <a:r>
              <a:rPr lang="zh-TW" altLang="en-US" dirty="0" smtClean="0"/>
              <a:t>，而最後我則特別將前四熱門的網址特別獨立出來成為新的四種網頁類型，分別是</a:t>
            </a:r>
            <a:r>
              <a:rPr lang="en-US" altLang="zh-TW" dirty="0" err="1" smtClean="0"/>
              <a:t>facebook</a:t>
            </a:r>
            <a:r>
              <a:rPr lang="zh-TW" altLang="en-US" dirty="0" smtClean="0"/>
              <a:t>、</a:t>
            </a:r>
            <a:r>
              <a:rPr lang="en-US" altLang="zh-TW" dirty="0" smtClean="0"/>
              <a:t>google</a:t>
            </a:r>
            <a:r>
              <a:rPr lang="zh-TW" altLang="en-US" dirty="0" smtClean="0"/>
              <a:t>、</a:t>
            </a:r>
            <a:r>
              <a:rPr lang="en-US" altLang="zh-TW" dirty="0" err="1" smtClean="0"/>
              <a:t>gmail</a:t>
            </a:r>
            <a:r>
              <a:rPr lang="zh-TW" altLang="en-US" dirty="0" smtClean="0"/>
              <a:t> 以及 </a:t>
            </a:r>
            <a:r>
              <a:rPr lang="en-US" altLang="zh-TW" dirty="0" err="1" smtClean="0"/>
              <a:t>youtube</a:t>
            </a:r>
            <a:r>
              <a:rPr lang="zh-TW" altLang="en-US" dirty="0" smtClean="0"/>
              <a:t>。</a:t>
            </a:r>
            <a:endParaRPr lang="en-US" altLang="zh-TW" dirty="0" smtClean="0"/>
          </a:p>
          <a:p>
            <a:endParaRPr lang="en-US" altLang="zh-TW" dirty="0" smtClean="0"/>
          </a:p>
          <a:p>
            <a:r>
              <a:rPr lang="zh-TW" altLang="en-US" dirty="0" smtClean="0"/>
              <a:t>因此網頁種類增加到 </a:t>
            </a:r>
            <a:r>
              <a:rPr lang="en-US" altLang="zh-TW" dirty="0" smtClean="0"/>
              <a:t>92</a:t>
            </a:r>
            <a:r>
              <a:rPr lang="zh-TW" altLang="en-US" dirty="0" smtClean="0"/>
              <a:t> 種。</a:t>
            </a:r>
            <a:endParaRPr lang="en-US" altLang="zh-TW" dirty="0" smtClean="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14</a:t>
            </a:fld>
            <a:endParaRPr lang="zh-TW" altLang="en-US"/>
          </a:p>
        </p:txBody>
      </p:sp>
    </p:spTree>
    <p:extLst>
      <p:ext uri="{BB962C8B-B14F-4D97-AF65-F5344CB8AC3E}">
        <p14:creationId xmlns:p14="http://schemas.microsoft.com/office/powerpoint/2010/main" val="39923978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經過資料前處理後，我將使用者特徵分為兩種。</a:t>
            </a:r>
            <a:endParaRPr lang="en-US" altLang="zh-TW" dirty="0" smtClean="0"/>
          </a:p>
          <a:p>
            <a:endParaRPr lang="en-US" altLang="zh-TW" dirty="0" smtClean="0"/>
          </a:p>
          <a:p>
            <a:r>
              <a:rPr lang="zh-TW" altLang="en-US" dirty="0" smtClean="0"/>
              <a:t>那這部分所介紹的特徵都是每一位使用者分開來討論。</a:t>
            </a:r>
            <a:endParaRPr lang="en-US" altLang="zh-TW" dirty="0" smtClean="0"/>
          </a:p>
          <a:p>
            <a:endParaRPr lang="en-US" altLang="zh-TW" dirty="0" smtClean="0"/>
          </a:p>
          <a:p>
            <a:r>
              <a:rPr lang="zh-TW" altLang="en-US" dirty="0" smtClean="0"/>
              <a:t>第一種特徵是使用者在各類型網站的瀏覽比例，這是很直觀的想法，將每一位使用者瀏覽過的網頁進行網頁分類後，統計各網頁類型佔使用者自己總瀏覽次數的比例，透過這種方式可以很清楚觀察到每一位使用者喜愛瀏覽哪一種的網頁。</a:t>
            </a:r>
            <a:endParaRPr lang="en-US" altLang="zh-TW" dirty="0" smtClean="0"/>
          </a:p>
          <a:p>
            <a:endParaRPr lang="en-US" altLang="zh-TW" dirty="0" smtClean="0"/>
          </a:p>
          <a:p>
            <a:r>
              <a:rPr lang="zh-TW" altLang="en-US" dirty="0" smtClean="0"/>
              <a:t>而實際上的算法是，第 </a:t>
            </a:r>
            <a:r>
              <a:rPr lang="en-US" altLang="zh-TW" dirty="0" err="1" smtClean="0"/>
              <a:t>i</a:t>
            </a:r>
            <a:r>
              <a:rPr lang="zh-TW" altLang="en-US" dirty="0" smtClean="0"/>
              <a:t> 類網頁的瀏覽比例是將此使用者瀏覽過此類型網頁的次數，除以此使用者的瀏覽紀錄的總數。</a:t>
            </a:r>
            <a:endParaRPr lang="en-US" altLang="zh-TW" dirty="0" smtClean="0"/>
          </a:p>
          <a:p>
            <a:endParaRPr lang="en-US" altLang="zh-TW" dirty="0" smtClean="0"/>
          </a:p>
          <a:p>
            <a:r>
              <a:rPr lang="zh-TW" altLang="en-US" dirty="0" smtClean="0"/>
              <a:t>那每一位使用者都有 </a:t>
            </a:r>
            <a:r>
              <a:rPr lang="en-US" altLang="zh-TW" dirty="0" smtClean="0"/>
              <a:t>92</a:t>
            </a:r>
            <a:r>
              <a:rPr lang="zh-TW" altLang="en-US" dirty="0" smtClean="0"/>
              <a:t> 種不同的網頁類型瀏覽比例。</a:t>
            </a:r>
            <a:endParaRPr lang="en-US" altLang="zh-TW" dirty="0" smtClean="0"/>
          </a:p>
          <a:p>
            <a:endParaRPr lang="en-US" altLang="zh-TW" dirty="0" smtClean="0"/>
          </a:p>
          <a:p>
            <a:r>
              <a:rPr lang="zh-TW" altLang="en-US" dirty="0" smtClean="0"/>
              <a:t>第二種特徵是使用者在一天 </a:t>
            </a:r>
            <a:r>
              <a:rPr lang="en-US" altLang="zh-TW" dirty="0" smtClean="0"/>
              <a:t>24</a:t>
            </a:r>
            <a:r>
              <a:rPr lang="zh-TW" altLang="en-US" dirty="0" smtClean="0"/>
              <a:t> 個小時中各時段的瀏覽頻率，將每一位使用者的瀏覽紀錄進行統計後，觀察每一位使用者比較常在哪些時段瀏覽網頁，那這部分的想法是因為我認為不同族群的使用者瀏覽網頁的時間也是很不固定的</a:t>
            </a:r>
            <a:endParaRPr lang="en-US" altLang="zh-TW" dirty="0" smtClean="0"/>
          </a:p>
          <a:p>
            <a:endParaRPr lang="en-US" altLang="zh-TW" dirty="0" smtClean="0"/>
          </a:p>
          <a:p>
            <a:r>
              <a:rPr lang="zh-TW" altLang="en-US" dirty="0" smtClean="0"/>
              <a:t>例如大學生可能比較偏向晚睡，因此在凌晨的瀏覽頻率會比上班族的高，藉由這種特徵我認為能夠觀察出不同使用者族群的差異。</a:t>
            </a:r>
            <a:endParaRPr lang="en-US" altLang="zh-TW" dirty="0" smtClean="0"/>
          </a:p>
          <a:p>
            <a:endParaRPr lang="en-US" altLang="zh-TW" dirty="0" smtClean="0"/>
          </a:p>
          <a:p>
            <a:r>
              <a:rPr lang="zh-TW" altLang="en-US" dirty="0" smtClean="0"/>
              <a:t>實際上的算法是，第 </a:t>
            </a:r>
            <a:r>
              <a:rPr lang="en-US" altLang="zh-TW" dirty="0" err="1" smtClean="0"/>
              <a:t>i</a:t>
            </a:r>
            <a:r>
              <a:rPr lang="zh-TW" altLang="en-US" dirty="0" smtClean="0"/>
              <a:t> 個時段的瀏覽頻率是將此使用者在此時段發生過瀏覽行為的天數，除以此使用者擁有的瀏覽紀錄總天數。</a:t>
            </a:r>
            <a:endParaRPr lang="en-US" altLang="zh-TW" dirty="0" smtClean="0"/>
          </a:p>
          <a:p>
            <a:endParaRPr lang="en-US" altLang="zh-TW" dirty="0" smtClean="0"/>
          </a:p>
          <a:p>
            <a:r>
              <a:rPr lang="zh-TW" altLang="en-US" dirty="0" smtClean="0"/>
              <a:t>那這邊所介紹的特徵都是每一位使用者分開來討論的。</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15</a:t>
            </a:fld>
            <a:endParaRPr lang="zh-TW" altLang="en-US"/>
          </a:p>
        </p:txBody>
      </p:sp>
    </p:spTree>
    <p:extLst>
      <p:ext uri="{BB962C8B-B14F-4D97-AF65-F5344CB8AC3E}">
        <p14:creationId xmlns:p14="http://schemas.microsoft.com/office/powerpoint/2010/main" val="4746131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在介紹完資料集與特徵設計後，接下來要說明本篇論文用來預測使用者個人資訊與個性的方法。</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16</a:t>
            </a:fld>
            <a:endParaRPr lang="zh-TW" altLang="en-US"/>
          </a:p>
        </p:txBody>
      </p:sp>
    </p:spTree>
    <p:extLst>
      <p:ext uri="{BB962C8B-B14F-4D97-AF65-F5344CB8AC3E}">
        <p14:creationId xmlns:p14="http://schemas.microsoft.com/office/powerpoint/2010/main" val="32946378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首先先定義問題的</a:t>
            </a:r>
            <a:r>
              <a:rPr lang="en-US" altLang="zh-TW" dirty="0" smtClean="0"/>
              <a:t>label</a:t>
            </a:r>
            <a:r>
              <a:rPr lang="zh-TW" altLang="en-US" dirty="0" smtClean="0"/>
              <a:t>與問題類型。</a:t>
            </a:r>
            <a:endParaRPr lang="en-US" altLang="zh-TW" dirty="0" smtClean="0"/>
          </a:p>
          <a:p>
            <a:endParaRPr lang="en-US" altLang="zh-TW" dirty="0" smtClean="0"/>
          </a:p>
          <a:p>
            <a:r>
              <a:rPr lang="zh-TW" altLang="en-US" dirty="0" smtClean="0"/>
              <a:t>個人資訊部分，我將性別、年齡、感情狀態三者當作分類問題來預測，其中性別為 </a:t>
            </a:r>
            <a:r>
              <a:rPr lang="en-US" altLang="zh-TW" dirty="0" smtClean="0"/>
              <a:t>3</a:t>
            </a:r>
            <a:r>
              <a:rPr lang="zh-TW" altLang="en-US" dirty="0" smtClean="0"/>
              <a:t> 類、年齡為 </a:t>
            </a:r>
            <a:r>
              <a:rPr lang="en-US" altLang="zh-TW" dirty="0" smtClean="0"/>
              <a:t>7</a:t>
            </a:r>
            <a:r>
              <a:rPr lang="zh-TW" altLang="en-US" dirty="0" smtClean="0"/>
              <a:t> 類、感情狀態為 </a:t>
            </a:r>
            <a:r>
              <a:rPr lang="en-US" altLang="zh-TW" dirty="0" smtClean="0"/>
              <a:t>5</a:t>
            </a:r>
            <a:r>
              <a:rPr lang="zh-TW" altLang="en-US" dirty="0" smtClean="0"/>
              <a:t> 類，都是屬於 </a:t>
            </a:r>
            <a:r>
              <a:rPr lang="en-US" altLang="zh-TW" dirty="0" smtClean="0"/>
              <a:t>multi-class</a:t>
            </a:r>
            <a:r>
              <a:rPr lang="zh-TW" altLang="en-US" dirty="0" smtClean="0"/>
              <a:t> 的分類問題。</a:t>
            </a:r>
            <a:endParaRPr lang="en-US" altLang="zh-TW" dirty="0" smtClean="0"/>
          </a:p>
          <a:p>
            <a:endParaRPr lang="en-US" altLang="zh-TW" dirty="0" smtClean="0"/>
          </a:p>
          <a:p>
            <a:r>
              <a:rPr lang="zh-TW" altLang="en-US" dirty="0" smtClean="0"/>
              <a:t>而大六性格特質分數的預測總共有六個項目，得分為 </a:t>
            </a:r>
            <a:r>
              <a:rPr lang="en-US" altLang="zh-TW" dirty="0" smtClean="0"/>
              <a:t>0 ~ 50</a:t>
            </a:r>
            <a:r>
              <a:rPr lang="zh-TW" altLang="en-US" dirty="0" smtClean="0"/>
              <a:t> 分，屬於回歸問題。</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17</a:t>
            </a:fld>
            <a:endParaRPr lang="zh-TW" altLang="en-US"/>
          </a:p>
        </p:txBody>
      </p:sp>
    </p:spTree>
    <p:extLst>
      <p:ext uri="{BB962C8B-B14F-4D97-AF65-F5344CB8AC3E}">
        <p14:creationId xmlns:p14="http://schemas.microsoft.com/office/powerpoint/2010/main" val="32833505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本篇論文用來預測使用者個人資訊的分類器為 </a:t>
            </a:r>
            <a:r>
              <a:rPr lang="en-US" altLang="zh-TW" dirty="0" err="1" smtClean="0"/>
              <a:t>knn</a:t>
            </a:r>
            <a:r>
              <a:rPr lang="en-US" altLang="zh-TW" dirty="0" smtClean="0"/>
              <a:t> </a:t>
            </a:r>
            <a:r>
              <a:rPr lang="zh-TW" altLang="en-US" dirty="0" smtClean="0"/>
              <a:t>、 </a:t>
            </a:r>
            <a:r>
              <a:rPr lang="en-US" altLang="zh-TW" dirty="0" smtClean="0"/>
              <a:t>random forests </a:t>
            </a:r>
            <a:r>
              <a:rPr lang="zh-TW" altLang="en-US" dirty="0" smtClean="0"/>
              <a:t>、 </a:t>
            </a:r>
            <a:r>
              <a:rPr lang="en-US" altLang="zh-TW" dirty="0" smtClean="0"/>
              <a:t>logistic</a:t>
            </a:r>
            <a:r>
              <a:rPr lang="zh-TW" altLang="en-US" dirty="0" smtClean="0"/>
              <a:t> </a:t>
            </a:r>
            <a:r>
              <a:rPr lang="en-US" altLang="zh-TW" dirty="0" smtClean="0"/>
              <a:t>regression</a:t>
            </a:r>
            <a:r>
              <a:rPr lang="zh-TW" altLang="en-US" dirty="0" smtClean="0"/>
              <a:t> 、 </a:t>
            </a:r>
            <a:r>
              <a:rPr lang="en-US" altLang="zh-TW" dirty="0" smtClean="0"/>
              <a:t>SVM</a:t>
            </a:r>
            <a:r>
              <a:rPr lang="zh-TW" altLang="en-US" dirty="0" smtClean="0"/>
              <a:t>，這些都是很常見的 </a:t>
            </a:r>
            <a:r>
              <a:rPr lang="en-US" altLang="zh-TW" dirty="0" smtClean="0"/>
              <a:t>supervised learning classifier</a:t>
            </a:r>
            <a:r>
              <a:rPr lang="zh-TW" altLang="en-US" dirty="0" smtClean="0"/>
              <a:t>。</a:t>
            </a:r>
            <a:endParaRPr lang="en-US" altLang="zh-TW" dirty="0" smtClean="0"/>
          </a:p>
          <a:p>
            <a:endParaRPr lang="en-US" altLang="zh-TW" dirty="0" smtClean="0"/>
          </a:p>
          <a:p>
            <a:r>
              <a:rPr lang="zh-TW" altLang="en-US" dirty="0" smtClean="0"/>
              <a:t>那我就簡單介紹各分類器的做法。</a:t>
            </a:r>
            <a:endParaRPr lang="en-US" altLang="zh-TW" dirty="0" smtClean="0"/>
          </a:p>
          <a:p>
            <a:endParaRPr lang="en-US" altLang="zh-TW" dirty="0" smtClean="0"/>
          </a:p>
          <a:p>
            <a:r>
              <a:rPr lang="zh-TW" altLang="en-US" dirty="0" smtClean="0"/>
              <a:t>首先 </a:t>
            </a:r>
            <a:r>
              <a:rPr lang="en-US" altLang="zh-TW" dirty="0" err="1" smtClean="0"/>
              <a:t>knn</a:t>
            </a:r>
            <a:r>
              <a:rPr lang="en-US" altLang="zh-TW" dirty="0" smtClean="0"/>
              <a:t> </a:t>
            </a:r>
            <a:r>
              <a:rPr lang="zh-TW" altLang="en-US" dirty="0" smtClean="0"/>
              <a:t>主要是將每個使用者的 </a:t>
            </a:r>
            <a:r>
              <a:rPr lang="en-US" altLang="zh-TW" dirty="0" smtClean="0"/>
              <a:t>feature</a:t>
            </a:r>
            <a:r>
              <a:rPr lang="zh-TW" altLang="en-US" dirty="0" smtClean="0"/>
              <a:t> </a:t>
            </a:r>
            <a:r>
              <a:rPr lang="en-US" altLang="zh-TW" dirty="0" smtClean="0"/>
              <a:t>vector</a:t>
            </a:r>
            <a:r>
              <a:rPr lang="zh-TW" altLang="en-US" dirty="0" smtClean="0"/>
              <a:t> 當作座標，利用 </a:t>
            </a:r>
            <a:r>
              <a:rPr lang="en-US" altLang="zh-TW" dirty="0" err="1" smtClean="0"/>
              <a:t>euclidean</a:t>
            </a:r>
            <a:r>
              <a:rPr lang="zh-TW" altLang="en-US" dirty="0" smtClean="0"/>
              <a:t> </a:t>
            </a:r>
            <a:r>
              <a:rPr lang="en-US" altLang="zh-TW" dirty="0" smtClean="0"/>
              <a:t>distance</a:t>
            </a:r>
            <a:r>
              <a:rPr lang="zh-TW" altLang="en-US" dirty="0" smtClean="0"/>
              <a:t> 找出離當前使用者最近的 </a:t>
            </a:r>
            <a:r>
              <a:rPr lang="en-US" altLang="zh-TW" dirty="0" smtClean="0"/>
              <a:t>k</a:t>
            </a:r>
            <a:r>
              <a:rPr lang="zh-TW" altLang="en-US" dirty="0" smtClean="0"/>
              <a:t> 個使用者中最多的類別當作預測答案。</a:t>
            </a:r>
            <a:endParaRPr lang="en-US" altLang="zh-TW" dirty="0" smtClean="0"/>
          </a:p>
          <a:p>
            <a:endParaRPr lang="en-US" altLang="zh-TW" dirty="0" smtClean="0"/>
          </a:p>
          <a:p>
            <a:r>
              <a:rPr lang="en-US" altLang="zh-TW" dirty="0" smtClean="0"/>
              <a:t>Random forests</a:t>
            </a:r>
            <a:r>
              <a:rPr lang="zh-TW" altLang="en-US" dirty="0" smtClean="0"/>
              <a:t> 則是將 </a:t>
            </a:r>
            <a:r>
              <a:rPr lang="en-US" altLang="zh-TW" dirty="0" smtClean="0"/>
              <a:t>training</a:t>
            </a:r>
            <a:r>
              <a:rPr lang="zh-TW" altLang="en-US" dirty="0" smtClean="0"/>
              <a:t> </a:t>
            </a:r>
            <a:r>
              <a:rPr lang="en-US" altLang="zh-TW" dirty="0" smtClean="0"/>
              <a:t>data</a:t>
            </a:r>
            <a:r>
              <a:rPr lang="zh-TW" altLang="en-US" dirty="0" smtClean="0"/>
              <a:t> 的使用者特徵當作分支條件，利用 </a:t>
            </a:r>
            <a:r>
              <a:rPr lang="en-US" altLang="zh-TW" dirty="0" smtClean="0"/>
              <a:t>decision</a:t>
            </a:r>
            <a:r>
              <a:rPr lang="zh-TW" altLang="en-US" dirty="0" smtClean="0"/>
              <a:t> </a:t>
            </a:r>
            <a:r>
              <a:rPr lang="en-US" altLang="zh-TW" dirty="0" smtClean="0"/>
              <a:t>tree</a:t>
            </a:r>
            <a:r>
              <a:rPr lang="zh-TW" altLang="en-US" dirty="0" smtClean="0"/>
              <a:t> 的方式找出使用者的種類。</a:t>
            </a:r>
            <a:endParaRPr lang="en-US" altLang="zh-TW" dirty="0" smtClean="0"/>
          </a:p>
          <a:p>
            <a:endParaRPr lang="en-US" altLang="zh-TW" dirty="0" smtClean="0"/>
          </a:p>
          <a:p>
            <a:r>
              <a:rPr lang="en-US" altLang="zh-TW" dirty="0" smtClean="0"/>
              <a:t>Logistic</a:t>
            </a:r>
            <a:r>
              <a:rPr lang="en-US" altLang="zh-TW" baseline="0" dirty="0" smtClean="0"/>
              <a:t> regression</a:t>
            </a:r>
            <a:r>
              <a:rPr lang="zh-TW" altLang="en-US" baseline="0" dirty="0" smtClean="0"/>
              <a:t> 是透過類似 </a:t>
            </a:r>
            <a:r>
              <a:rPr lang="en-US" altLang="zh-TW" baseline="0" dirty="0" smtClean="0"/>
              <a:t>linear regression </a:t>
            </a:r>
            <a:r>
              <a:rPr lang="zh-TW" altLang="en-US" baseline="0" dirty="0" smtClean="0"/>
              <a:t>的方式將結果透過 </a:t>
            </a:r>
            <a:r>
              <a:rPr lang="en-US" altLang="zh-TW" baseline="0" dirty="0" smtClean="0"/>
              <a:t>sigmoid</a:t>
            </a:r>
            <a:r>
              <a:rPr lang="zh-TW" altLang="en-US" baseline="0" dirty="0" smtClean="0"/>
              <a:t> 變成 </a:t>
            </a:r>
            <a:r>
              <a:rPr lang="en-US" altLang="zh-TW" baseline="0" dirty="0" smtClean="0"/>
              <a:t>0</a:t>
            </a:r>
            <a:r>
              <a:rPr lang="zh-TW" altLang="en-US" baseline="0" dirty="0" smtClean="0"/>
              <a:t> </a:t>
            </a:r>
            <a:r>
              <a:rPr lang="en-US" altLang="zh-TW" baseline="0" dirty="0" smtClean="0"/>
              <a:t>~</a:t>
            </a:r>
            <a:r>
              <a:rPr lang="zh-TW" altLang="en-US" baseline="0" dirty="0" smtClean="0"/>
              <a:t> </a:t>
            </a:r>
            <a:r>
              <a:rPr lang="en-US" altLang="zh-TW" baseline="0" dirty="0" smtClean="0"/>
              <a:t>1</a:t>
            </a:r>
            <a:r>
              <a:rPr lang="zh-TW" altLang="en-US" baseline="0" dirty="0" smtClean="0"/>
              <a:t>的機率，而 </a:t>
            </a:r>
            <a:r>
              <a:rPr lang="en-US" altLang="zh-TW" baseline="0" dirty="0" smtClean="0"/>
              <a:t>multi-class</a:t>
            </a:r>
            <a:r>
              <a:rPr lang="zh-TW" altLang="en-US" baseline="0" dirty="0" smtClean="0"/>
              <a:t> 的情況則是將不同 </a:t>
            </a:r>
            <a:r>
              <a:rPr lang="en-US" altLang="zh-TW" baseline="0" dirty="0" smtClean="0"/>
              <a:t>class </a:t>
            </a:r>
            <a:r>
              <a:rPr lang="zh-TW" altLang="en-US" baseline="0" dirty="0" smtClean="0"/>
              <a:t>的 </a:t>
            </a:r>
            <a:r>
              <a:rPr lang="en-US" altLang="zh-TW" baseline="0" dirty="0" smtClean="0"/>
              <a:t>linear</a:t>
            </a:r>
            <a:r>
              <a:rPr lang="zh-TW" altLang="en-US" baseline="0" dirty="0" smtClean="0"/>
              <a:t> </a:t>
            </a:r>
            <a:r>
              <a:rPr lang="en-US" altLang="zh-TW" baseline="0" dirty="0" smtClean="0"/>
              <a:t>regression</a:t>
            </a:r>
            <a:r>
              <a:rPr lang="zh-TW" altLang="en-US" baseline="0" dirty="0" smtClean="0"/>
              <a:t> 的結果取 </a:t>
            </a:r>
            <a:r>
              <a:rPr lang="en-US" altLang="zh-TW" baseline="0" dirty="0" smtClean="0"/>
              <a:t>exponential </a:t>
            </a:r>
            <a:r>
              <a:rPr lang="zh-TW" altLang="en-US" baseline="0" dirty="0" smtClean="0"/>
              <a:t>後再經過 </a:t>
            </a:r>
            <a:r>
              <a:rPr lang="en-US" altLang="zh-TW" baseline="0" dirty="0" err="1" smtClean="0"/>
              <a:t>softmax</a:t>
            </a:r>
            <a:r>
              <a:rPr lang="zh-TW" altLang="en-US" baseline="0" dirty="0" smtClean="0"/>
              <a:t> 轉成各類機率，最後再用 </a:t>
            </a:r>
            <a:r>
              <a:rPr lang="en-US" altLang="zh-TW" baseline="0" dirty="0" smtClean="0"/>
              <a:t>cross entropy </a:t>
            </a:r>
            <a:r>
              <a:rPr lang="zh-TW" altLang="en-US" baseline="0" dirty="0" smtClean="0"/>
              <a:t>當作 </a:t>
            </a:r>
            <a:r>
              <a:rPr lang="en-US" altLang="zh-TW" baseline="0" dirty="0" smtClean="0"/>
              <a:t>loss</a:t>
            </a:r>
            <a:r>
              <a:rPr lang="zh-TW" altLang="en-US" baseline="0" dirty="0" smtClean="0"/>
              <a:t> </a:t>
            </a:r>
            <a:r>
              <a:rPr lang="en-US" altLang="zh-TW" baseline="0" dirty="0" smtClean="0"/>
              <a:t>function</a:t>
            </a:r>
            <a:r>
              <a:rPr lang="zh-TW" altLang="en-US" baseline="0" dirty="0" smtClean="0"/>
              <a:t>。</a:t>
            </a:r>
            <a:endParaRPr lang="en-US" altLang="zh-TW" baseline="0" dirty="0" smtClean="0"/>
          </a:p>
          <a:p>
            <a:endParaRPr lang="en-US" altLang="zh-TW" baseline="0" dirty="0" smtClean="0"/>
          </a:p>
          <a:p>
            <a:r>
              <a:rPr lang="en-US" altLang="zh-TW" baseline="0" dirty="0" smtClean="0"/>
              <a:t>SVM</a:t>
            </a:r>
            <a:r>
              <a:rPr lang="zh-TW" altLang="en-US" baseline="0" dirty="0" smtClean="0"/>
              <a:t> 與 </a:t>
            </a:r>
            <a:r>
              <a:rPr lang="en-US" altLang="zh-TW" baseline="0" dirty="0" smtClean="0"/>
              <a:t>logistic regression </a:t>
            </a:r>
            <a:r>
              <a:rPr lang="zh-TW" altLang="en-US" baseline="0" dirty="0" smtClean="0"/>
              <a:t>一樣透過 </a:t>
            </a:r>
            <a:r>
              <a:rPr lang="en-US" altLang="zh-TW" baseline="0" dirty="0" smtClean="0"/>
              <a:t>linear</a:t>
            </a:r>
            <a:r>
              <a:rPr lang="zh-TW" altLang="en-US" baseline="0" dirty="0" smtClean="0"/>
              <a:t> </a:t>
            </a:r>
            <a:r>
              <a:rPr lang="en-US" altLang="zh-TW" baseline="0" dirty="0" smtClean="0"/>
              <a:t>regression</a:t>
            </a:r>
            <a:r>
              <a:rPr lang="zh-TW" altLang="en-US" baseline="0" dirty="0" smtClean="0"/>
              <a:t> 的方式預測答案，但 </a:t>
            </a:r>
            <a:r>
              <a:rPr lang="en-US" altLang="zh-TW" baseline="0" dirty="0" smtClean="0"/>
              <a:t>SVM</a:t>
            </a:r>
            <a:r>
              <a:rPr lang="zh-TW" altLang="en-US" baseline="0" dirty="0" smtClean="0"/>
              <a:t> 主要是利用 </a:t>
            </a:r>
            <a:r>
              <a:rPr lang="en-US" altLang="zh-TW" baseline="0" dirty="0" smtClean="0"/>
              <a:t>hinge loss</a:t>
            </a:r>
            <a:r>
              <a:rPr lang="zh-TW" altLang="en-US" baseline="0" dirty="0" smtClean="0"/>
              <a:t> 的方式當作 </a:t>
            </a:r>
            <a:r>
              <a:rPr lang="en-US" altLang="zh-TW" baseline="0" dirty="0" smtClean="0"/>
              <a:t>loss</a:t>
            </a:r>
            <a:r>
              <a:rPr lang="zh-TW" altLang="en-US" baseline="0" dirty="0" smtClean="0"/>
              <a:t> </a:t>
            </a:r>
            <a:r>
              <a:rPr lang="en-US" altLang="zh-TW" baseline="0" dirty="0" smtClean="0"/>
              <a:t>function</a:t>
            </a:r>
            <a:r>
              <a:rPr lang="zh-TW" altLang="en-US" baseline="0" dirty="0" smtClean="0"/>
              <a:t>，判斷預測值與實際值是否同號，因為在同號的情況下 </a:t>
            </a:r>
            <a:r>
              <a:rPr lang="en-US" altLang="zh-TW" baseline="0" dirty="0" smtClean="0"/>
              <a:t>loss</a:t>
            </a:r>
            <a:r>
              <a:rPr lang="zh-TW" altLang="en-US" baseline="0" dirty="0" smtClean="0"/>
              <a:t> 才會越往 </a:t>
            </a:r>
            <a:r>
              <a:rPr lang="en-US" altLang="zh-TW" baseline="0" dirty="0" smtClean="0"/>
              <a:t>0</a:t>
            </a:r>
            <a:r>
              <a:rPr lang="zh-TW" altLang="en-US" baseline="0" dirty="0" smtClean="0"/>
              <a:t> 靠近，那這邊的 </a:t>
            </a:r>
            <a:r>
              <a:rPr lang="en-US" altLang="zh-TW" baseline="0" dirty="0" smtClean="0"/>
              <a:t>1</a:t>
            </a:r>
            <a:r>
              <a:rPr lang="zh-TW" altLang="en-US" baseline="0" dirty="0" smtClean="0"/>
              <a:t> 代表我們定義的 </a:t>
            </a:r>
            <a:r>
              <a:rPr lang="en-US" altLang="zh-TW" baseline="0" dirty="0" smtClean="0"/>
              <a:t>margin</a:t>
            </a:r>
            <a:r>
              <a:rPr lang="zh-TW" altLang="en-US" baseline="0" dirty="0" smtClean="0"/>
              <a:t>，表示我們希望 </a:t>
            </a:r>
            <a:r>
              <a:rPr lang="en-US" altLang="zh-TW" baseline="0" dirty="0" smtClean="0"/>
              <a:t>machine</a:t>
            </a:r>
            <a:r>
              <a:rPr lang="zh-TW" altLang="en-US" baseline="0" dirty="0" smtClean="0"/>
              <a:t> </a:t>
            </a:r>
            <a:r>
              <a:rPr lang="en-US" altLang="zh-TW" baseline="0" dirty="0" smtClean="0"/>
              <a:t>learning </a:t>
            </a:r>
            <a:r>
              <a:rPr lang="zh-TW" altLang="en-US" baseline="0" dirty="0" smtClean="0"/>
              <a:t>的</a:t>
            </a:r>
            <a:r>
              <a:rPr lang="zh-TW" altLang="en-US" baseline="0" dirty="0" smtClean="0"/>
              <a:t>預測結果與實際值相乘能夠比 </a:t>
            </a:r>
            <a:r>
              <a:rPr lang="en-US" altLang="zh-TW" baseline="0" dirty="0" smtClean="0"/>
              <a:t>1</a:t>
            </a:r>
            <a:r>
              <a:rPr lang="zh-TW" altLang="en-US" baseline="0" dirty="0" smtClean="0"/>
              <a:t> 再大一點。</a:t>
            </a:r>
            <a:endParaRPr lang="en-US" altLang="zh-TW" baseline="0" dirty="0" smtClean="0"/>
          </a:p>
          <a:p>
            <a:endParaRPr lang="en-US" altLang="zh-TW" baseline="0" dirty="0" smtClean="0"/>
          </a:p>
          <a:p>
            <a:endParaRPr lang="en-US" altLang="zh-TW" baseline="0" dirty="0" smtClean="0"/>
          </a:p>
          <a:p>
            <a:r>
              <a:rPr lang="en-US" altLang="zh-TW" baseline="0" dirty="0" smtClean="0"/>
              <a:t>PS.</a:t>
            </a:r>
            <a:r>
              <a:rPr lang="zh-TW" altLang="en-US" baseline="0" dirty="0" smtClean="0"/>
              <a:t> </a:t>
            </a:r>
            <a:r>
              <a:rPr lang="en-US" altLang="zh-TW" baseline="0" dirty="0" smtClean="0"/>
              <a:t>SVM</a:t>
            </a:r>
            <a:r>
              <a:rPr lang="zh-TW" altLang="en-US" baseline="0" dirty="0" smtClean="0"/>
              <a:t> 在 </a:t>
            </a:r>
            <a:r>
              <a:rPr lang="en-US" altLang="zh-TW" baseline="0" dirty="0" smtClean="0"/>
              <a:t>multi-class</a:t>
            </a:r>
            <a:r>
              <a:rPr lang="zh-TW" altLang="en-US" baseline="0" dirty="0" smtClean="0"/>
              <a:t> 預測是利用 </a:t>
            </a:r>
            <a:r>
              <a:rPr lang="en-US" altLang="zh-TW" baseline="0" dirty="0" smtClean="0"/>
              <a:t>one-vs-All</a:t>
            </a:r>
            <a:r>
              <a:rPr lang="zh-TW" altLang="en-US" baseline="0" dirty="0" smtClean="0"/>
              <a:t>，幾種類別就分成幾種模型，每一種目標為 </a:t>
            </a:r>
            <a:r>
              <a:rPr lang="en-US" altLang="zh-TW" baseline="0" dirty="0" smtClean="0"/>
              <a:t>+1</a:t>
            </a:r>
            <a:r>
              <a:rPr lang="zh-TW" altLang="en-US" baseline="0" dirty="0" smtClean="0"/>
              <a:t> ，其他為 </a:t>
            </a:r>
            <a:r>
              <a:rPr lang="en-US" altLang="zh-TW" baseline="0" dirty="0" smtClean="0"/>
              <a:t>-1</a:t>
            </a:r>
            <a:r>
              <a:rPr lang="zh-TW" altLang="en-US" baseline="0" dirty="0" smtClean="0"/>
              <a:t>。</a:t>
            </a:r>
            <a:endParaRPr lang="en-US" altLang="zh-TW" baseline="0" dirty="0" smtClean="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18</a:t>
            </a:fld>
            <a:endParaRPr lang="zh-TW" altLang="en-US"/>
          </a:p>
        </p:txBody>
      </p:sp>
    </p:spTree>
    <p:extLst>
      <p:ext uri="{BB962C8B-B14F-4D97-AF65-F5344CB8AC3E}">
        <p14:creationId xmlns:p14="http://schemas.microsoft.com/office/powerpoint/2010/main" val="618929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備忘稿版面配置區 2"/>
              <p:cNvSpPr>
                <a:spLocks noGrp="1"/>
              </p:cNvSpPr>
              <p:nvPr>
                <p:ph type="body" idx="1"/>
              </p:nvPr>
            </p:nvSpPr>
            <p:spPr/>
            <p:txBody>
              <a:bodyPr/>
              <a:lstStyle/>
              <a:p>
                <a:r>
                  <a:rPr lang="zh-TW" altLang="en-US" dirty="0" smtClean="0"/>
                  <a:t>再來要介紹的是預測大六</a:t>
                </a:r>
                <a:r>
                  <a:rPr lang="zh-TW" altLang="en-US" baseline="0" dirty="0" smtClean="0"/>
                  <a:t>性</a:t>
                </a:r>
                <a:r>
                  <a:rPr lang="zh-TW" altLang="en-US" dirty="0" smtClean="0"/>
                  <a:t>格特質分數的 </a:t>
                </a:r>
                <a:r>
                  <a:rPr lang="en-US" altLang="zh-TW" dirty="0" smtClean="0"/>
                  <a:t>regression</a:t>
                </a:r>
                <a:r>
                  <a:rPr lang="zh-TW" altLang="en-US" dirty="0" smtClean="0"/>
                  <a:t> </a:t>
                </a:r>
                <a:r>
                  <a:rPr lang="en-US" altLang="zh-TW" dirty="0" smtClean="0"/>
                  <a:t>model</a:t>
                </a:r>
                <a:r>
                  <a:rPr lang="zh-TW" altLang="en-US" dirty="0" smtClean="0"/>
                  <a:t>。</a:t>
                </a:r>
                <a:endParaRPr lang="en-US" altLang="zh-TW" dirty="0" smtClean="0"/>
              </a:p>
              <a:p>
                <a:endParaRPr lang="en-US" altLang="zh-TW" dirty="0" smtClean="0"/>
              </a:p>
              <a:p>
                <a:r>
                  <a:rPr lang="zh-TW" altLang="en-US" dirty="0" smtClean="0"/>
                  <a:t>第一個是 </a:t>
                </a:r>
                <a:r>
                  <a:rPr lang="en-US" altLang="zh-TW" dirty="0" smtClean="0"/>
                  <a:t>SVR</a:t>
                </a:r>
                <a:r>
                  <a:rPr lang="zh-TW" altLang="en-US" dirty="0" smtClean="0"/>
                  <a:t>，</a:t>
                </a:r>
                <a:r>
                  <a:rPr lang="en-US" altLang="zh-TW" dirty="0" smtClean="0"/>
                  <a:t>SVR</a:t>
                </a:r>
                <a:r>
                  <a:rPr lang="zh-TW" altLang="en-US" dirty="0" smtClean="0"/>
                  <a:t> 與剛剛所提到的 </a:t>
                </a:r>
                <a:r>
                  <a:rPr lang="en-US" altLang="zh-TW" dirty="0" smtClean="0"/>
                  <a:t>SVM</a:t>
                </a:r>
                <a:r>
                  <a:rPr lang="zh-TW" altLang="en-US" dirty="0" smtClean="0"/>
                  <a:t>的差別在於，</a:t>
                </a:r>
                <a:r>
                  <a:rPr lang="en-US" altLang="zh-TW" dirty="0" smtClean="0"/>
                  <a:t>SVR</a:t>
                </a:r>
                <a:r>
                  <a:rPr lang="zh-TW" altLang="en-US" dirty="0" smtClean="0"/>
                  <a:t> 希望預測值與實際值之差要小於 </a:t>
                </a:r>
                <a:r>
                  <a:rPr lang="en-US" altLang="zh-TW" dirty="0" smtClean="0"/>
                  <a:t>margin</a:t>
                </a:r>
                <a:r>
                  <a:rPr lang="zh-TW" altLang="en-US" dirty="0" smtClean="0"/>
                  <a:t>，而 </a:t>
                </a:r>
                <a:r>
                  <a:rPr lang="en-US" altLang="zh-TW" dirty="0" smtClean="0"/>
                  <a:t>SVM</a:t>
                </a:r>
                <a:r>
                  <a:rPr lang="zh-TW" altLang="en-US" dirty="0" smtClean="0"/>
                  <a:t> 則是預測結果與實際值同號就好。</a:t>
                </a:r>
                <a:endParaRPr lang="en-US" altLang="zh-TW" dirty="0" smtClean="0"/>
              </a:p>
              <a:p>
                <a:endParaRPr lang="en-US" altLang="zh-TW" dirty="0" smtClean="0"/>
              </a:p>
              <a:p>
                <a:r>
                  <a:rPr lang="zh-TW" altLang="en-US" dirty="0" smtClean="0"/>
                  <a:t>這邊的 </a:t>
                </a:r>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i="1">
                            <a:solidFill>
                              <a:schemeClr val="tx1"/>
                            </a:solidFill>
                            <a:latin typeface="Cambria Math" panose="02040503050406030204" pitchFamily="18" charset="0"/>
                          </a:rPr>
                          <m:t>𝜀</m:t>
                        </m:r>
                      </m:e>
                      <m:sub>
                        <m:r>
                          <a:rPr lang="en-US" altLang="zh-TW" sz="1200" i="1">
                            <a:solidFill>
                              <a:schemeClr val="tx1"/>
                            </a:solidFill>
                            <a:latin typeface="Cambria Math" panose="02040503050406030204" pitchFamily="18" charset="0"/>
                          </a:rPr>
                          <m:t>𝑖</m:t>
                        </m:r>
                      </m:sub>
                    </m:sSub>
                  </m:oMath>
                </a14:m>
                <a:r>
                  <a:rPr lang="zh-TW" altLang="en-US" dirty="0" smtClean="0"/>
                  <a:t> 為每一筆 </a:t>
                </a:r>
                <a:r>
                  <a:rPr lang="en-US" altLang="zh-TW" dirty="0" smtClean="0"/>
                  <a:t>training</a:t>
                </a:r>
                <a:r>
                  <a:rPr lang="zh-TW" altLang="en-US" dirty="0" smtClean="0"/>
                  <a:t> </a:t>
                </a:r>
                <a:r>
                  <a:rPr lang="en-US" altLang="zh-TW" dirty="0" smtClean="0"/>
                  <a:t>data</a:t>
                </a:r>
                <a:r>
                  <a:rPr lang="zh-TW" altLang="en-US" dirty="0" smtClean="0"/>
                  <a:t> 的 </a:t>
                </a:r>
                <a:r>
                  <a:rPr lang="en-US" altLang="zh-TW" dirty="0" smtClean="0"/>
                  <a:t>margin</a:t>
                </a:r>
                <a:r>
                  <a:rPr lang="zh-TW" altLang="en-US" dirty="0" smtClean="0"/>
                  <a:t>，用來決定該 </a:t>
                </a:r>
                <a:r>
                  <a:rPr lang="en-US" altLang="zh-TW" dirty="0" smtClean="0"/>
                  <a:t>training</a:t>
                </a:r>
                <a:r>
                  <a:rPr lang="zh-TW" altLang="en-US" dirty="0" smtClean="0"/>
                  <a:t> </a:t>
                </a:r>
                <a:r>
                  <a:rPr lang="en-US" altLang="zh-TW" dirty="0" smtClean="0"/>
                  <a:t>instance</a:t>
                </a:r>
                <a:r>
                  <a:rPr lang="zh-TW" altLang="en-US" dirty="0" smtClean="0"/>
                  <a:t> 是否可以落在 </a:t>
                </a:r>
                <a14:m>
                  <m:oMath xmlns:m="http://schemas.openxmlformats.org/officeDocument/2006/math">
                    <m:sSub>
                      <m:sSubPr>
                        <m:ctrlPr>
                          <a:rPr lang="en-US" altLang="zh-TW" sz="1200" i="1" smtClean="0">
                            <a:solidFill>
                              <a:schemeClr val="tx1"/>
                            </a:solidFill>
                            <a:latin typeface="Cambria Math" panose="02040503050406030204" pitchFamily="18" charset="0"/>
                          </a:rPr>
                        </m:ctrlPr>
                      </m:sSubPr>
                      <m:e>
                        <m:r>
                          <a:rPr lang="zh-TW" altLang="en-US" sz="1200" i="1">
                            <a:solidFill>
                              <a:schemeClr val="tx1"/>
                            </a:solidFill>
                            <a:latin typeface="Cambria Math" panose="02040503050406030204" pitchFamily="18" charset="0"/>
                          </a:rPr>
                          <m:t>𝜀</m:t>
                        </m:r>
                      </m:e>
                      <m:sub>
                        <m:r>
                          <a:rPr lang="en-US" altLang="zh-TW" sz="1200" i="1">
                            <a:solidFill>
                              <a:schemeClr val="tx1"/>
                            </a:solidFill>
                            <a:latin typeface="Cambria Math" panose="02040503050406030204" pitchFamily="18" charset="0"/>
                          </a:rPr>
                          <m:t>𝑖</m:t>
                        </m:r>
                      </m:sub>
                    </m:sSub>
                  </m:oMath>
                </a14:m>
                <a:r>
                  <a:rPr lang="zh-TW" altLang="en-US" dirty="0" smtClean="0"/>
                  <a:t> 的範圍外。</a:t>
                </a:r>
                <a:endParaRPr lang="en-US" altLang="zh-TW" dirty="0" smtClean="0"/>
              </a:p>
              <a:p>
                <a:endParaRPr lang="en-US" altLang="zh-TW" dirty="0" smtClean="0"/>
              </a:p>
              <a:p>
                <a:r>
                  <a:rPr lang="zh-TW" altLang="en-US" dirty="0" smtClean="0"/>
                  <a:t>接下來</a:t>
                </a:r>
                <a:r>
                  <a:rPr lang="en-US" altLang="zh-TW" dirty="0" smtClean="0"/>
                  <a:t>3</a:t>
                </a:r>
                <a:r>
                  <a:rPr lang="zh-TW" altLang="en-US" dirty="0" smtClean="0"/>
                  <a:t>種是 </a:t>
                </a:r>
                <a:r>
                  <a:rPr lang="en-US" altLang="zh-TW" dirty="0" smtClean="0"/>
                  <a:t>linear regression</a:t>
                </a:r>
                <a:r>
                  <a:rPr lang="zh-TW" altLang="en-US" dirty="0" smtClean="0"/>
                  <a:t>加上</a:t>
                </a:r>
                <a:r>
                  <a:rPr lang="en-US" altLang="zh-TW" dirty="0" smtClean="0"/>
                  <a:t>L1</a:t>
                </a:r>
                <a:r>
                  <a:rPr lang="zh-TW" altLang="en-US" dirty="0" smtClean="0"/>
                  <a:t>、</a:t>
                </a:r>
                <a:r>
                  <a:rPr lang="en-US" altLang="zh-TW" dirty="0" smtClean="0"/>
                  <a:t>L2</a:t>
                </a:r>
                <a:r>
                  <a:rPr lang="zh-TW" altLang="en-US" dirty="0" smtClean="0"/>
                  <a:t> </a:t>
                </a:r>
                <a:r>
                  <a:rPr lang="en-US" altLang="zh-TW" dirty="0" smtClean="0"/>
                  <a:t>norm</a:t>
                </a:r>
                <a:r>
                  <a:rPr lang="zh-TW" altLang="en-US" dirty="0" smtClean="0"/>
                  <a:t> 的 </a:t>
                </a:r>
                <a:r>
                  <a:rPr lang="en-US" altLang="zh-TW" dirty="0" smtClean="0"/>
                  <a:t>regularization</a:t>
                </a:r>
                <a:r>
                  <a:rPr lang="zh-TW" altLang="en-US" dirty="0" smtClean="0"/>
                  <a:t> 的變形。</a:t>
                </a:r>
                <a:endParaRPr lang="en-US" altLang="zh-TW" dirty="0" smtClean="0"/>
              </a:p>
              <a:p>
                <a:endParaRPr lang="en-US" altLang="zh-TW" dirty="0" smtClean="0"/>
              </a:p>
              <a:p>
                <a:r>
                  <a:rPr lang="zh-TW" altLang="en-US" dirty="0" smtClean="0"/>
                  <a:t>首先 </a:t>
                </a:r>
                <a:r>
                  <a:rPr lang="en-US" altLang="zh-TW" dirty="0" smtClean="0"/>
                  <a:t>Lasso regression </a:t>
                </a:r>
                <a:r>
                  <a:rPr lang="zh-TW" altLang="en-US" dirty="0" smtClean="0"/>
                  <a:t>是透過 </a:t>
                </a:r>
                <a:r>
                  <a:rPr lang="en-US" altLang="zh-TW" dirty="0" smtClean="0"/>
                  <a:t>L1-norm</a:t>
                </a:r>
                <a:r>
                  <a:rPr lang="zh-TW" altLang="en-US" dirty="0" smtClean="0"/>
                  <a:t> 做 </a:t>
                </a:r>
                <a:r>
                  <a:rPr lang="en-US" altLang="zh-TW" dirty="0" smtClean="0"/>
                  <a:t>regularization</a:t>
                </a:r>
                <a:r>
                  <a:rPr lang="zh-TW" altLang="en-US" dirty="0" smtClean="0"/>
                  <a:t> ，那 </a:t>
                </a:r>
                <a:r>
                  <a:rPr lang="en-US" altLang="zh-TW" dirty="0" smtClean="0"/>
                  <a:t>Lasso</a:t>
                </a:r>
                <a:r>
                  <a:rPr lang="zh-TW" altLang="en-US" dirty="0" smtClean="0"/>
                  <a:t> </a:t>
                </a:r>
                <a:r>
                  <a:rPr lang="en-US" altLang="zh-TW" dirty="0" smtClean="0"/>
                  <a:t>regression</a:t>
                </a:r>
                <a:r>
                  <a:rPr lang="zh-TW" altLang="en-US" dirty="0" smtClean="0"/>
                  <a:t> 所找到的最佳解之變數係數經常為 </a:t>
                </a:r>
                <a:r>
                  <a:rPr lang="en-US" altLang="zh-TW" dirty="0" smtClean="0"/>
                  <a:t>0</a:t>
                </a:r>
                <a:r>
                  <a:rPr lang="zh-TW" altLang="en-US" dirty="0" smtClean="0"/>
                  <a:t>，因此能夠解決變數選擇問題。</a:t>
                </a:r>
                <a:endParaRPr lang="en-US" altLang="zh-TW" dirty="0" smtClean="0"/>
              </a:p>
              <a:p>
                <a:endParaRPr lang="en-US" altLang="zh-TW" dirty="0" smtClean="0"/>
              </a:p>
              <a:p>
                <a:r>
                  <a:rPr lang="zh-TW" altLang="en-US" dirty="0" smtClean="0"/>
                  <a:t>而 </a:t>
                </a:r>
                <a:r>
                  <a:rPr lang="en-US" altLang="zh-TW" dirty="0" smtClean="0"/>
                  <a:t>Ridge</a:t>
                </a:r>
                <a:r>
                  <a:rPr lang="en-US" altLang="zh-TW" baseline="0" dirty="0" smtClean="0"/>
                  <a:t> regression</a:t>
                </a:r>
                <a:r>
                  <a:rPr lang="zh-TW" altLang="en-US" baseline="0" dirty="0" smtClean="0"/>
                  <a:t> 則是透過 </a:t>
                </a:r>
                <a:r>
                  <a:rPr lang="en-US" altLang="zh-TW" baseline="0" dirty="0" smtClean="0"/>
                  <a:t>L2-norm</a:t>
                </a:r>
                <a:r>
                  <a:rPr lang="zh-TW" altLang="en-US" baseline="0" dirty="0" smtClean="0"/>
                  <a:t> 做 </a:t>
                </a:r>
                <a:r>
                  <a:rPr lang="en-US" altLang="zh-TW" baseline="0" dirty="0" smtClean="0"/>
                  <a:t>regularization</a:t>
                </a:r>
                <a:r>
                  <a:rPr lang="zh-TW" altLang="en-US" baseline="0" dirty="0" smtClean="0"/>
                  <a:t>。</a:t>
                </a:r>
                <a:endParaRPr lang="en-US" altLang="zh-TW" baseline="0" dirty="0" smtClean="0"/>
              </a:p>
              <a:p>
                <a:endParaRPr lang="en-US" altLang="zh-TW" baseline="0" dirty="0" smtClean="0"/>
              </a:p>
              <a:p>
                <a:r>
                  <a:rPr lang="zh-TW" altLang="en-US" baseline="0" dirty="0" smtClean="0"/>
                  <a:t>最後是 </a:t>
                </a:r>
                <a:r>
                  <a:rPr lang="en-US" altLang="zh-TW" baseline="0" dirty="0" smtClean="0"/>
                  <a:t>Elastic net regression </a:t>
                </a:r>
                <a:r>
                  <a:rPr lang="zh-TW" altLang="en-US" baseline="0" dirty="0" smtClean="0"/>
                  <a:t>他是透過混和</a:t>
                </a:r>
                <a:r>
                  <a:rPr lang="en-US" altLang="zh-TW" baseline="0" dirty="0" smtClean="0"/>
                  <a:t> Lasso</a:t>
                </a:r>
                <a:r>
                  <a:rPr lang="zh-TW" altLang="en-US" baseline="0" dirty="0" smtClean="0"/>
                  <a:t> 以及 </a:t>
                </a:r>
                <a:r>
                  <a:rPr lang="en-US" altLang="zh-TW" baseline="0" dirty="0" smtClean="0"/>
                  <a:t>Ridge</a:t>
                </a:r>
                <a:r>
                  <a:rPr lang="zh-TW" altLang="en-US" baseline="0" dirty="0" smtClean="0"/>
                  <a:t> </a:t>
                </a:r>
                <a:r>
                  <a:rPr lang="en-US" altLang="zh-TW" baseline="0" dirty="0" smtClean="0"/>
                  <a:t>regression</a:t>
                </a:r>
                <a:r>
                  <a:rPr lang="zh-TW" altLang="en-US" baseline="0" dirty="0" smtClean="0"/>
                  <a:t>，同時進行 </a:t>
                </a:r>
                <a:r>
                  <a:rPr lang="en-US" altLang="zh-TW" baseline="0" dirty="0" smtClean="0"/>
                  <a:t>L1</a:t>
                </a:r>
                <a:r>
                  <a:rPr lang="zh-TW" altLang="en-US" baseline="0" dirty="0" smtClean="0"/>
                  <a:t> 及 </a:t>
                </a:r>
                <a:r>
                  <a:rPr lang="en-US" altLang="zh-TW" baseline="0" dirty="0" smtClean="0"/>
                  <a:t>L2</a:t>
                </a:r>
                <a:r>
                  <a:rPr lang="zh-TW" altLang="en-US" baseline="0" dirty="0" smtClean="0"/>
                  <a:t> </a:t>
                </a:r>
                <a:r>
                  <a:rPr lang="en-US" altLang="zh-TW" baseline="0" dirty="0" smtClean="0"/>
                  <a:t>norm</a:t>
                </a:r>
                <a:r>
                  <a:rPr lang="zh-TW" altLang="en-US" baseline="0" dirty="0" smtClean="0"/>
                  <a:t> 的 </a:t>
                </a:r>
                <a:r>
                  <a:rPr lang="en-US" altLang="zh-TW" baseline="0" dirty="0" smtClean="0"/>
                  <a:t>regularization</a:t>
                </a:r>
                <a:r>
                  <a:rPr lang="zh-TW" altLang="en-US" baseline="0" dirty="0" smtClean="0"/>
                  <a:t>。</a:t>
                </a:r>
                <a:endParaRPr lang="zh-TW" altLang="en-US" dirty="0"/>
              </a:p>
            </p:txBody>
          </p:sp>
        </mc:Choice>
        <mc:Fallback xmlns="">
          <p:sp>
            <p:nvSpPr>
              <p:cNvPr id="3" name="備忘稿版面配置區 2"/>
              <p:cNvSpPr>
                <a:spLocks noGrp="1"/>
              </p:cNvSpPr>
              <p:nvPr>
                <p:ph type="body" idx="1"/>
              </p:nvPr>
            </p:nvSpPr>
            <p:spPr/>
            <p:txBody>
              <a:bodyPr/>
              <a:lstStyle/>
              <a:p>
                <a:r>
                  <a:rPr lang="zh-TW" altLang="en-US" dirty="0" smtClean="0"/>
                  <a:t>再來要介紹的是預測大六人格特質分數的 </a:t>
                </a:r>
                <a:r>
                  <a:rPr lang="en-US" altLang="zh-TW" dirty="0" smtClean="0"/>
                  <a:t>regression</a:t>
                </a:r>
                <a:r>
                  <a:rPr lang="zh-TW" altLang="en-US" dirty="0" smtClean="0"/>
                  <a:t> </a:t>
                </a:r>
                <a:r>
                  <a:rPr lang="en-US" altLang="zh-TW" dirty="0" smtClean="0"/>
                  <a:t>model</a:t>
                </a:r>
                <a:r>
                  <a:rPr lang="zh-TW" altLang="en-US" dirty="0" smtClean="0"/>
                  <a:t>。</a:t>
                </a:r>
                <a:endParaRPr lang="en-US" altLang="zh-TW" dirty="0" smtClean="0"/>
              </a:p>
              <a:p>
                <a:endParaRPr lang="en-US" altLang="zh-TW" dirty="0" smtClean="0"/>
              </a:p>
              <a:p>
                <a:r>
                  <a:rPr lang="zh-TW" altLang="en-US" dirty="0" smtClean="0"/>
                  <a:t>第一個是 </a:t>
                </a:r>
                <a:r>
                  <a:rPr lang="en-US" altLang="zh-TW" dirty="0" smtClean="0"/>
                  <a:t>SVR</a:t>
                </a:r>
                <a:r>
                  <a:rPr lang="zh-TW" altLang="en-US" dirty="0" smtClean="0"/>
                  <a:t>，</a:t>
                </a:r>
                <a:r>
                  <a:rPr lang="en-US" altLang="zh-TW" dirty="0" smtClean="0"/>
                  <a:t>SVR</a:t>
                </a:r>
                <a:r>
                  <a:rPr lang="zh-TW" altLang="en-US" dirty="0" smtClean="0"/>
                  <a:t> 與剛剛所提到的 </a:t>
                </a:r>
                <a:r>
                  <a:rPr lang="en-US" altLang="zh-TW" dirty="0" smtClean="0"/>
                  <a:t>SVM</a:t>
                </a:r>
                <a:r>
                  <a:rPr lang="zh-TW" altLang="en-US" dirty="0" smtClean="0"/>
                  <a:t>的差別在於，</a:t>
                </a:r>
                <a:r>
                  <a:rPr lang="en-US" altLang="zh-TW" dirty="0" smtClean="0"/>
                  <a:t>SVR</a:t>
                </a:r>
                <a:r>
                  <a:rPr lang="zh-TW" altLang="en-US" dirty="0" smtClean="0"/>
                  <a:t> 希望預測值與實際值之差要小於 </a:t>
                </a:r>
                <a:r>
                  <a:rPr lang="en-US" altLang="zh-TW" dirty="0" smtClean="0"/>
                  <a:t>margin</a:t>
                </a:r>
                <a:r>
                  <a:rPr lang="zh-TW" altLang="en-US" dirty="0" smtClean="0"/>
                  <a:t>，而 </a:t>
                </a:r>
                <a:r>
                  <a:rPr lang="en-US" altLang="zh-TW" dirty="0" smtClean="0"/>
                  <a:t>SVM</a:t>
                </a:r>
                <a:r>
                  <a:rPr lang="zh-TW" altLang="en-US" dirty="0" smtClean="0"/>
                  <a:t> 則是預測結果與實際值同號就好</a:t>
                </a:r>
                <a:r>
                  <a:rPr lang="zh-TW" altLang="en-US" dirty="0" smtClean="0"/>
                  <a:t>。</a:t>
                </a:r>
                <a:endParaRPr lang="en-US" altLang="zh-TW" dirty="0" smtClean="0"/>
              </a:p>
              <a:p>
                <a:endParaRPr lang="en-US" altLang="zh-TW" dirty="0" smtClean="0"/>
              </a:p>
              <a:p>
                <a:r>
                  <a:rPr lang="zh-TW" altLang="en-US" dirty="0" smtClean="0"/>
                  <a:t>這邊的 </a:t>
                </a:r>
                <a:r>
                  <a:rPr lang="zh-TW" altLang="en-US" sz="1200" i="0">
                    <a:solidFill>
                      <a:schemeClr val="tx1"/>
                    </a:solidFill>
                    <a:latin typeface="Cambria Math" panose="02040503050406030204" pitchFamily="18" charset="0"/>
                  </a:rPr>
                  <a:t>𝜀</a:t>
                </a:r>
                <a:r>
                  <a:rPr lang="en-US" altLang="zh-TW" sz="1200" i="0" smtClean="0">
                    <a:solidFill>
                      <a:schemeClr val="tx1"/>
                    </a:solidFill>
                    <a:latin typeface="Cambria Math" panose="02040503050406030204" pitchFamily="18" charset="0"/>
                  </a:rPr>
                  <a:t>_</a:t>
                </a:r>
                <a:r>
                  <a:rPr lang="en-US" altLang="zh-TW" sz="1200" i="0">
                    <a:solidFill>
                      <a:schemeClr val="tx1"/>
                    </a:solidFill>
                    <a:latin typeface="Cambria Math" panose="02040503050406030204" pitchFamily="18" charset="0"/>
                  </a:rPr>
                  <a:t>𝑖</a:t>
                </a:r>
                <a:r>
                  <a:rPr lang="zh-TW" altLang="en-US" dirty="0" smtClean="0"/>
                  <a:t> 為每一筆 </a:t>
                </a:r>
                <a:r>
                  <a:rPr lang="en-US" altLang="zh-TW" dirty="0" smtClean="0"/>
                  <a:t>training</a:t>
                </a:r>
                <a:r>
                  <a:rPr lang="zh-TW" altLang="en-US" dirty="0" smtClean="0"/>
                  <a:t> </a:t>
                </a:r>
                <a:r>
                  <a:rPr lang="en-US" altLang="zh-TW" dirty="0" smtClean="0"/>
                  <a:t>data</a:t>
                </a:r>
                <a:r>
                  <a:rPr lang="zh-TW" altLang="en-US" dirty="0" smtClean="0"/>
                  <a:t> 的 </a:t>
                </a:r>
                <a:r>
                  <a:rPr lang="en-US" altLang="zh-TW" dirty="0" smtClean="0"/>
                  <a:t>margin</a:t>
                </a:r>
                <a:r>
                  <a:rPr lang="zh-TW" altLang="en-US" dirty="0" smtClean="0"/>
                  <a:t>，用來決定該 </a:t>
                </a:r>
                <a:r>
                  <a:rPr lang="en-US" altLang="zh-TW" dirty="0" smtClean="0"/>
                  <a:t>training</a:t>
                </a:r>
                <a:r>
                  <a:rPr lang="zh-TW" altLang="en-US" dirty="0" smtClean="0"/>
                  <a:t> </a:t>
                </a:r>
                <a:r>
                  <a:rPr lang="en-US" altLang="zh-TW" dirty="0" smtClean="0"/>
                  <a:t>instance</a:t>
                </a:r>
                <a:r>
                  <a:rPr lang="zh-TW" altLang="en-US" dirty="0" smtClean="0"/>
                  <a:t> 是否可以落在 </a:t>
                </a:r>
                <a:r>
                  <a:rPr lang="zh-TW" altLang="en-US" sz="1200" i="0">
                    <a:solidFill>
                      <a:schemeClr val="tx1"/>
                    </a:solidFill>
                    <a:latin typeface="Cambria Math" panose="02040503050406030204" pitchFamily="18" charset="0"/>
                  </a:rPr>
                  <a:t>𝜀</a:t>
                </a:r>
                <a:r>
                  <a:rPr lang="en-US" altLang="zh-TW" sz="1200" i="0" smtClean="0">
                    <a:solidFill>
                      <a:schemeClr val="tx1"/>
                    </a:solidFill>
                    <a:latin typeface="Cambria Math" panose="02040503050406030204" pitchFamily="18" charset="0"/>
                  </a:rPr>
                  <a:t>_</a:t>
                </a:r>
                <a:r>
                  <a:rPr lang="en-US" altLang="zh-TW" sz="1200" i="0">
                    <a:solidFill>
                      <a:schemeClr val="tx1"/>
                    </a:solidFill>
                    <a:latin typeface="Cambria Math" panose="02040503050406030204" pitchFamily="18" charset="0"/>
                  </a:rPr>
                  <a:t>𝑖</a:t>
                </a:r>
                <a:r>
                  <a:rPr lang="zh-TW" altLang="en-US" dirty="0" smtClean="0"/>
                  <a:t> 的範圍外。</a:t>
                </a:r>
                <a:endParaRPr lang="en-US" altLang="zh-TW" dirty="0" smtClean="0"/>
              </a:p>
              <a:p>
                <a:endParaRPr lang="en-US" altLang="zh-TW" dirty="0" smtClean="0"/>
              </a:p>
              <a:p>
                <a:r>
                  <a:rPr lang="zh-TW" altLang="en-US" dirty="0" smtClean="0"/>
                  <a:t>接下來</a:t>
                </a:r>
                <a:r>
                  <a:rPr lang="en-US" altLang="zh-TW" dirty="0" smtClean="0"/>
                  <a:t>3</a:t>
                </a:r>
                <a:r>
                  <a:rPr lang="zh-TW" altLang="en-US" dirty="0" smtClean="0"/>
                  <a:t>種是 </a:t>
                </a:r>
                <a:r>
                  <a:rPr lang="en-US" altLang="zh-TW" dirty="0" smtClean="0"/>
                  <a:t>linear regression</a:t>
                </a:r>
                <a:r>
                  <a:rPr lang="zh-TW" altLang="en-US" dirty="0" smtClean="0"/>
                  <a:t>加上</a:t>
                </a:r>
                <a:r>
                  <a:rPr lang="en-US" altLang="zh-TW" dirty="0" smtClean="0"/>
                  <a:t>L1</a:t>
                </a:r>
                <a:r>
                  <a:rPr lang="zh-TW" altLang="en-US" dirty="0" smtClean="0"/>
                  <a:t>、</a:t>
                </a:r>
                <a:r>
                  <a:rPr lang="en-US" altLang="zh-TW" dirty="0" smtClean="0"/>
                  <a:t>L2</a:t>
                </a:r>
                <a:r>
                  <a:rPr lang="zh-TW" altLang="en-US" dirty="0" smtClean="0"/>
                  <a:t> </a:t>
                </a:r>
                <a:r>
                  <a:rPr lang="en-US" altLang="zh-TW" dirty="0" smtClean="0"/>
                  <a:t>norm</a:t>
                </a:r>
                <a:r>
                  <a:rPr lang="zh-TW" altLang="en-US" dirty="0" smtClean="0"/>
                  <a:t> 的 </a:t>
                </a:r>
                <a:r>
                  <a:rPr lang="en-US" altLang="zh-TW" dirty="0" smtClean="0"/>
                  <a:t>regularization</a:t>
                </a:r>
                <a:r>
                  <a:rPr lang="zh-TW" altLang="en-US" dirty="0" smtClean="0"/>
                  <a:t> 的變形。</a:t>
                </a:r>
                <a:endParaRPr lang="en-US" altLang="zh-TW" dirty="0" smtClean="0"/>
              </a:p>
              <a:p>
                <a:endParaRPr lang="en-US" altLang="zh-TW" dirty="0" smtClean="0"/>
              </a:p>
              <a:p>
                <a:r>
                  <a:rPr lang="zh-TW" altLang="en-US" dirty="0" smtClean="0"/>
                  <a:t>首先 </a:t>
                </a:r>
                <a:r>
                  <a:rPr lang="en-US" altLang="zh-TW" dirty="0" smtClean="0"/>
                  <a:t>Lasso regression </a:t>
                </a:r>
                <a:r>
                  <a:rPr lang="zh-TW" altLang="en-US" dirty="0" smtClean="0"/>
                  <a:t>能透過 </a:t>
                </a:r>
                <a:r>
                  <a:rPr lang="en-US" altLang="zh-TW" dirty="0" smtClean="0"/>
                  <a:t>L1-norm</a:t>
                </a:r>
                <a:r>
                  <a:rPr lang="zh-TW" altLang="en-US" dirty="0" smtClean="0"/>
                  <a:t> 的 </a:t>
                </a:r>
                <a:r>
                  <a:rPr lang="en-US" altLang="zh-TW" dirty="0" smtClean="0"/>
                  <a:t>regularization</a:t>
                </a:r>
                <a:r>
                  <a:rPr lang="zh-TW" altLang="en-US" dirty="0" smtClean="0"/>
                  <a:t> 所找到的最佳解之變數係數經常為 </a:t>
                </a:r>
                <a:r>
                  <a:rPr lang="en-US" altLang="zh-TW" dirty="0" smtClean="0"/>
                  <a:t>0</a:t>
                </a:r>
                <a:r>
                  <a:rPr lang="zh-TW" altLang="en-US" dirty="0" smtClean="0"/>
                  <a:t>，因此能夠解決變數選擇問題。</a:t>
                </a:r>
                <a:endParaRPr lang="en-US" altLang="zh-TW" dirty="0" smtClean="0"/>
              </a:p>
              <a:p>
                <a:endParaRPr lang="en-US" altLang="zh-TW" dirty="0" smtClean="0"/>
              </a:p>
              <a:p>
                <a:r>
                  <a:rPr lang="zh-TW" altLang="en-US" dirty="0" smtClean="0"/>
                  <a:t>而 </a:t>
                </a:r>
                <a:r>
                  <a:rPr lang="en-US" altLang="zh-TW" dirty="0" smtClean="0"/>
                  <a:t>Ridge</a:t>
                </a:r>
                <a:r>
                  <a:rPr lang="en-US" altLang="zh-TW" baseline="0" dirty="0" smtClean="0"/>
                  <a:t> regression</a:t>
                </a:r>
                <a:r>
                  <a:rPr lang="zh-TW" altLang="en-US" baseline="0" dirty="0" smtClean="0"/>
                  <a:t> 則是透過 </a:t>
                </a:r>
                <a:r>
                  <a:rPr lang="en-US" altLang="zh-TW" baseline="0" dirty="0" smtClean="0"/>
                  <a:t>L2-norm</a:t>
                </a:r>
                <a:r>
                  <a:rPr lang="zh-TW" altLang="en-US" baseline="0" dirty="0" smtClean="0"/>
                  <a:t> 的 </a:t>
                </a:r>
                <a:r>
                  <a:rPr lang="en-US" altLang="zh-TW" baseline="0" dirty="0" smtClean="0"/>
                  <a:t>regularization</a:t>
                </a:r>
                <a:r>
                  <a:rPr lang="zh-TW" altLang="en-US" baseline="0" dirty="0" smtClean="0"/>
                  <a:t>。</a:t>
                </a:r>
                <a:endParaRPr lang="en-US" altLang="zh-TW" baseline="0" dirty="0" smtClean="0"/>
              </a:p>
              <a:p>
                <a:endParaRPr lang="en-US" altLang="zh-TW" baseline="0" dirty="0" smtClean="0"/>
              </a:p>
              <a:p>
                <a:r>
                  <a:rPr lang="zh-TW" altLang="en-US" baseline="0" dirty="0" smtClean="0"/>
                  <a:t>最後是 </a:t>
                </a:r>
                <a:r>
                  <a:rPr lang="en-US" altLang="zh-TW" baseline="0" dirty="0" smtClean="0"/>
                  <a:t>Elastic net regression </a:t>
                </a:r>
                <a:r>
                  <a:rPr lang="zh-TW" altLang="en-US" baseline="0" dirty="0" smtClean="0"/>
                  <a:t>他是透過混和</a:t>
                </a:r>
                <a:r>
                  <a:rPr lang="en-US" altLang="zh-TW" baseline="0" dirty="0" smtClean="0"/>
                  <a:t> Lasso</a:t>
                </a:r>
                <a:r>
                  <a:rPr lang="zh-TW" altLang="en-US" baseline="0" dirty="0" smtClean="0"/>
                  <a:t> 以及 </a:t>
                </a:r>
                <a:r>
                  <a:rPr lang="en-US" altLang="zh-TW" baseline="0" dirty="0" smtClean="0"/>
                  <a:t>Ridge</a:t>
                </a:r>
                <a:r>
                  <a:rPr lang="zh-TW" altLang="en-US" baseline="0" dirty="0" smtClean="0"/>
                  <a:t> </a:t>
                </a:r>
                <a:r>
                  <a:rPr lang="en-US" altLang="zh-TW" baseline="0" dirty="0" smtClean="0"/>
                  <a:t>regression</a:t>
                </a:r>
                <a:r>
                  <a:rPr lang="zh-TW" altLang="en-US" baseline="0" dirty="0" smtClean="0"/>
                  <a:t>，同時進行 </a:t>
                </a:r>
                <a:r>
                  <a:rPr lang="en-US" altLang="zh-TW" baseline="0" dirty="0" smtClean="0"/>
                  <a:t>L1</a:t>
                </a:r>
                <a:r>
                  <a:rPr lang="zh-TW" altLang="en-US" baseline="0" dirty="0" smtClean="0"/>
                  <a:t> 及 </a:t>
                </a:r>
                <a:r>
                  <a:rPr lang="en-US" altLang="zh-TW" baseline="0" dirty="0" smtClean="0"/>
                  <a:t>L2</a:t>
                </a:r>
                <a:r>
                  <a:rPr lang="zh-TW" altLang="en-US" baseline="0" dirty="0" smtClean="0"/>
                  <a:t> </a:t>
                </a:r>
                <a:r>
                  <a:rPr lang="en-US" altLang="zh-TW" baseline="0" dirty="0" smtClean="0"/>
                  <a:t>norm</a:t>
                </a:r>
                <a:r>
                  <a:rPr lang="zh-TW" altLang="en-US" baseline="0" dirty="0" smtClean="0"/>
                  <a:t> 的 </a:t>
                </a:r>
                <a:r>
                  <a:rPr lang="en-US" altLang="zh-TW" baseline="0" dirty="0" smtClean="0"/>
                  <a:t>regularization</a:t>
                </a:r>
                <a:r>
                  <a:rPr lang="zh-TW" altLang="en-US" baseline="0" dirty="0" smtClean="0"/>
                  <a:t>。</a:t>
                </a:r>
                <a:endParaRPr lang="zh-TW" altLang="en-US" dirty="0"/>
              </a:p>
            </p:txBody>
          </p:sp>
        </mc:Fallback>
      </mc:AlternateContent>
      <p:sp>
        <p:nvSpPr>
          <p:cNvPr id="4" name="投影片編號版面配置區 3"/>
          <p:cNvSpPr>
            <a:spLocks noGrp="1"/>
          </p:cNvSpPr>
          <p:nvPr>
            <p:ph type="sldNum" sz="quarter" idx="10"/>
          </p:nvPr>
        </p:nvSpPr>
        <p:spPr/>
        <p:txBody>
          <a:bodyPr/>
          <a:lstStyle/>
          <a:p>
            <a:fld id="{9F84C081-47DD-42BA-9274-E133BC1899A5}" type="slidenum">
              <a:rPr lang="zh-TW" altLang="en-US" smtClean="0"/>
              <a:t>19</a:t>
            </a:fld>
            <a:endParaRPr lang="zh-TW" altLang="en-US"/>
          </a:p>
        </p:txBody>
      </p:sp>
    </p:spTree>
    <p:extLst>
      <p:ext uri="{BB962C8B-B14F-4D97-AF65-F5344CB8AC3E}">
        <p14:creationId xmlns:p14="http://schemas.microsoft.com/office/powerpoint/2010/main" val="15835462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由於擁有相似網頁瀏覽習慣的使用者可能具有類似的特徵分布，因此我認為先將使用者分群再結合前面所提到的監督式學習方法，能夠有效增加預測準確度。</a:t>
            </a:r>
            <a:endParaRPr lang="en-US" altLang="zh-TW" dirty="0" smtClean="0"/>
          </a:p>
          <a:p>
            <a:endParaRPr lang="en-US" altLang="zh-TW" dirty="0" smtClean="0"/>
          </a:p>
          <a:p>
            <a:r>
              <a:rPr lang="zh-TW" altLang="en-US" dirty="0" smtClean="0"/>
              <a:t>我所使用的分群方法是 </a:t>
            </a:r>
            <a:r>
              <a:rPr lang="en-US" altLang="zh-TW" dirty="0" smtClean="0"/>
              <a:t>k-means</a:t>
            </a:r>
            <a:r>
              <a:rPr lang="zh-TW" altLang="en-US" dirty="0" smtClean="0"/>
              <a:t>，那 </a:t>
            </a:r>
            <a:r>
              <a:rPr lang="en-US" altLang="zh-TW" dirty="0" smtClean="0"/>
              <a:t>k-means</a:t>
            </a:r>
            <a:r>
              <a:rPr lang="zh-TW" altLang="en-US" dirty="0" smtClean="0"/>
              <a:t> 的目標函數定義如下，透過找出將使用者分群後盡量滿足同一個群中使用者特徵向量是最平均</a:t>
            </a:r>
            <a:r>
              <a:rPr lang="zh-TW" altLang="en-US" dirty="0" smtClean="0"/>
              <a:t>的方式進行分群。</a:t>
            </a:r>
            <a:endParaRPr lang="en-US" altLang="zh-TW" dirty="0" smtClean="0"/>
          </a:p>
          <a:p>
            <a:endParaRPr lang="en-US" altLang="zh-TW" dirty="0" smtClean="0"/>
          </a:p>
          <a:p>
            <a:r>
              <a:rPr lang="en-US" altLang="zh-TW" dirty="0" smtClean="0"/>
              <a:t>Objective</a:t>
            </a:r>
            <a:r>
              <a:rPr lang="en-US" altLang="zh-TW" baseline="0" dirty="0" smtClean="0"/>
              <a:t> function</a:t>
            </a:r>
            <a:r>
              <a:rPr lang="zh-TW" altLang="en-US" baseline="0" dirty="0" smtClean="0"/>
              <a:t>中的</a:t>
            </a:r>
            <a:r>
              <a:rPr lang="en-US" altLang="zh-TW" baseline="0" dirty="0" smtClean="0"/>
              <a:t>x1</a:t>
            </a:r>
            <a:r>
              <a:rPr lang="zh-TW" altLang="en-US" baseline="0" dirty="0" smtClean="0"/>
              <a:t>到</a:t>
            </a:r>
            <a:r>
              <a:rPr lang="en-US" altLang="zh-TW" baseline="0" dirty="0" err="1" smtClean="0"/>
              <a:t>xn</a:t>
            </a:r>
            <a:r>
              <a:rPr lang="zh-TW" altLang="en-US" baseline="0" dirty="0" smtClean="0"/>
              <a:t>表示 </a:t>
            </a:r>
            <a:r>
              <a:rPr lang="en-US" altLang="zh-TW" baseline="0" dirty="0" smtClean="0"/>
              <a:t>n</a:t>
            </a:r>
            <a:r>
              <a:rPr lang="zh-TW" altLang="en-US" baseline="0" dirty="0" smtClean="0"/>
              <a:t> 位使用者的特徵向量。</a:t>
            </a:r>
            <a:endParaRPr lang="en-US" altLang="zh-TW" baseline="0" dirty="0" smtClean="0"/>
          </a:p>
          <a:p>
            <a:endParaRPr lang="en-US" altLang="zh-TW" baseline="0" dirty="0" smtClean="0"/>
          </a:p>
          <a:p>
            <a:r>
              <a:rPr lang="en-US" altLang="zh-TW" baseline="0" dirty="0" smtClean="0"/>
              <a:t>S1 </a:t>
            </a:r>
            <a:r>
              <a:rPr lang="zh-TW" altLang="en-US" baseline="0" dirty="0" smtClean="0"/>
              <a:t>到 </a:t>
            </a:r>
            <a:r>
              <a:rPr lang="en-US" altLang="zh-TW" baseline="0" dirty="0" err="1" smtClean="0"/>
              <a:t>Sk</a:t>
            </a:r>
            <a:r>
              <a:rPr lang="zh-TW" altLang="en-US" baseline="0" dirty="0" smtClean="0"/>
              <a:t> 則代表 </a:t>
            </a:r>
            <a:r>
              <a:rPr lang="en-US" altLang="zh-TW" baseline="0" dirty="0" smtClean="0"/>
              <a:t>n</a:t>
            </a:r>
            <a:r>
              <a:rPr lang="zh-TW" altLang="en-US" baseline="0" dirty="0" smtClean="0"/>
              <a:t> 位使用者被歸類成 </a:t>
            </a:r>
            <a:r>
              <a:rPr lang="en-US" altLang="zh-TW" baseline="0" dirty="0" smtClean="0"/>
              <a:t>k</a:t>
            </a:r>
            <a:r>
              <a:rPr lang="zh-TW" altLang="en-US" baseline="0" dirty="0" smtClean="0"/>
              <a:t> 個群</a:t>
            </a:r>
            <a:endParaRPr lang="en-US" altLang="zh-TW" baseline="0" dirty="0" smtClean="0"/>
          </a:p>
          <a:p>
            <a:endParaRPr lang="en-US" altLang="zh-TW" baseline="0" dirty="0" smtClean="0"/>
          </a:p>
          <a:p>
            <a:r>
              <a:rPr lang="en-US" altLang="zh-TW" baseline="0" dirty="0" smtClean="0"/>
              <a:t>Mu</a:t>
            </a:r>
            <a:r>
              <a:rPr lang="zh-TW" altLang="en-US" baseline="0" dirty="0" smtClean="0"/>
              <a:t> </a:t>
            </a:r>
            <a:r>
              <a:rPr lang="en-US" altLang="zh-TW" baseline="0" dirty="0" err="1" smtClean="0"/>
              <a:t>i</a:t>
            </a:r>
            <a:r>
              <a:rPr lang="zh-TW" altLang="en-US" baseline="0" dirty="0" smtClean="0"/>
              <a:t> 表示第 </a:t>
            </a:r>
            <a:r>
              <a:rPr lang="en-US" altLang="zh-TW" baseline="0" dirty="0" err="1" smtClean="0"/>
              <a:t>i</a:t>
            </a:r>
            <a:r>
              <a:rPr lang="zh-TW" altLang="en-US" baseline="0" dirty="0" smtClean="0"/>
              <a:t> 群中的使用者特徵向量的平均值。</a:t>
            </a:r>
            <a:endParaRPr lang="en-US" altLang="zh-TW" baseline="0" dirty="0" smtClean="0"/>
          </a:p>
          <a:p>
            <a:endParaRPr lang="en-US" altLang="zh-TW" baseline="0" dirty="0" smtClean="0"/>
          </a:p>
          <a:p>
            <a:r>
              <a:rPr lang="zh-TW" altLang="en-US" baseline="0" dirty="0" smtClean="0"/>
              <a:t>經過分群後再以前面所提到的監督式學習方法對每一群做 </a:t>
            </a:r>
            <a:r>
              <a:rPr lang="en-US" altLang="zh-TW" baseline="0" dirty="0" smtClean="0"/>
              <a:t>training</a:t>
            </a:r>
            <a:r>
              <a:rPr lang="zh-TW" altLang="en-US" baseline="0" dirty="0" smtClean="0"/>
              <a:t> 並預測使用者個人資訊以及大六性格特質分數。</a:t>
            </a:r>
            <a:endParaRPr lang="en-US" altLang="zh-TW" baseline="0" dirty="0" smtClean="0"/>
          </a:p>
          <a:p>
            <a:endParaRPr lang="en-US" altLang="zh-TW" baseline="0" dirty="0" smtClean="0"/>
          </a:p>
          <a:p>
            <a:r>
              <a:rPr lang="zh-TW" altLang="en-US" baseline="0" dirty="0" smtClean="0"/>
              <a:t>那在實驗的章節中，我將比較結合分群的監督式學習法與沒有經過分群的直接以監督式</a:t>
            </a:r>
            <a:r>
              <a:rPr lang="zh-TW" altLang="en-US" baseline="0" dirty="0" smtClean="0"/>
              <a:t>學習方法的預測</a:t>
            </a:r>
            <a:r>
              <a:rPr lang="zh-TW" altLang="en-US" baseline="0" dirty="0" smtClean="0"/>
              <a:t>結果。</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20</a:t>
            </a:fld>
            <a:endParaRPr lang="zh-TW" altLang="en-US"/>
          </a:p>
        </p:txBody>
      </p:sp>
    </p:spTree>
    <p:extLst>
      <p:ext uri="{BB962C8B-B14F-4D97-AF65-F5344CB8AC3E}">
        <p14:creationId xmlns:p14="http://schemas.microsoft.com/office/powerpoint/2010/main" val="35100341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這是我的 </a:t>
            </a:r>
            <a:r>
              <a:rPr lang="en-US" altLang="zh-TW" dirty="0" smtClean="0"/>
              <a:t>outline</a:t>
            </a:r>
          </a:p>
          <a:p>
            <a:endParaRPr lang="en-US" altLang="zh-TW" dirty="0" smtClean="0"/>
          </a:p>
          <a:p>
            <a:r>
              <a:rPr lang="zh-TW" altLang="en-US" dirty="0" smtClean="0"/>
              <a:t>首先我會介紹我這篇論文的研究</a:t>
            </a:r>
            <a:r>
              <a:rPr lang="zh-TW" altLang="en-US" dirty="0" smtClean="0"/>
              <a:t>動機與</a:t>
            </a:r>
            <a:r>
              <a:rPr lang="zh-TW" altLang="en-US" dirty="0" smtClean="0"/>
              <a:t>本篇論文研究方向相關的應用</a:t>
            </a:r>
            <a:endParaRPr lang="en-US" altLang="zh-TW" dirty="0" smtClean="0"/>
          </a:p>
          <a:p>
            <a:endParaRPr lang="en-US" altLang="zh-TW" dirty="0" smtClean="0"/>
          </a:p>
          <a:p>
            <a:r>
              <a:rPr lang="zh-TW" altLang="en-US" dirty="0" smtClean="0"/>
              <a:t>接下來介紹本篇論文使用的資料集與特徵</a:t>
            </a:r>
            <a:r>
              <a:rPr lang="zh-TW" altLang="en-US" dirty="0" smtClean="0"/>
              <a:t>設計以及預測</a:t>
            </a:r>
            <a:r>
              <a:rPr lang="zh-TW" altLang="en-US" dirty="0" smtClean="0"/>
              <a:t>使用者個人資訊與個性的方法</a:t>
            </a:r>
            <a:endParaRPr lang="en-US" altLang="zh-TW" dirty="0" smtClean="0"/>
          </a:p>
          <a:p>
            <a:endParaRPr lang="en-US" altLang="zh-TW" dirty="0" smtClean="0"/>
          </a:p>
          <a:p>
            <a:r>
              <a:rPr lang="zh-TW" altLang="en-US" dirty="0" smtClean="0"/>
              <a:t>最後是介紹</a:t>
            </a:r>
            <a:r>
              <a:rPr lang="zh-TW" altLang="en-US" dirty="0" smtClean="0"/>
              <a:t>實驗結果與</a:t>
            </a:r>
            <a:r>
              <a:rPr lang="zh-TW" altLang="en-US" dirty="0" smtClean="0"/>
              <a:t>分析以及做</a:t>
            </a:r>
            <a:r>
              <a:rPr lang="zh-TW" altLang="en-US" dirty="0" smtClean="0"/>
              <a:t>一個結論與討論未來發展</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a:t>
            </a:fld>
            <a:endParaRPr lang="zh-TW" altLang="en-US"/>
          </a:p>
        </p:txBody>
      </p:sp>
    </p:spTree>
    <p:extLst>
      <p:ext uri="{BB962C8B-B14F-4D97-AF65-F5344CB8AC3E}">
        <p14:creationId xmlns:p14="http://schemas.microsoft.com/office/powerpoint/2010/main" val="13981651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在介紹完實驗所用到的演算法後，我將介紹實驗的部分。</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21</a:t>
            </a:fld>
            <a:endParaRPr lang="zh-TW" altLang="en-US"/>
          </a:p>
        </p:txBody>
      </p:sp>
    </p:spTree>
    <p:extLst>
      <p:ext uri="{BB962C8B-B14F-4D97-AF65-F5344CB8AC3E}">
        <p14:creationId xmlns:p14="http://schemas.microsoft.com/office/powerpoint/2010/main" val="39165168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首先介紹，實驗設定與評估標準。</a:t>
            </a:r>
            <a:endParaRPr lang="en-US" altLang="zh-TW" dirty="0" smtClean="0"/>
          </a:p>
          <a:p>
            <a:endParaRPr lang="en-US" altLang="zh-TW" dirty="0" smtClean="0"/>
          </a:p>
          <a:p>
            <a:r>
              <a:rPr lang="zh-TW" altLang="en-US" dirty="0" smtClean="0"/>
              <a:t>實驗資料集是從投影片第三部分所介紹的資料集透過 </a:t>
            </a:r>
            <a:r>
              <a:rPr lang="en-US" altLang="zh-TW" dirty="0" smtClean="0"/>
              <a:t>5</a:t>
            </a:r>
            <a:r>
              <a:rPr lang="zh-TW" altLang="en-US" dirty="0" smtClean="0"/>
              <a:t> </a:t>
            </a:r>
            <a:r>
              <a:rPr lang="en-US" altLang="zh-TW" dirty="0" smtClean="0"/>
              <a:t>fold</a:t>
            </a:r>
            <a:r>
              <a:rPr lang="zh-TW" altLang="en-US" dirty="0" smtClean="0"/>
              <a:t> </a:t>
            </a:r>
            <a:r>
              <a:rPr lang="en-US" altLang="zh-TW" dirty="0" smtClean="0"/>
              <a:t>cross</a:t>
            </a:r>
            <a:r>
              <a:rPr lang="zh-TW" altLang="en-US" dirty="0" smtClean="0"/>
              <a:t> </a:t>
            </a:r>
            <a:r>
              <a:rPr lang="en-US" altLang="zh-TW" dirty="0" smtClean="0"/>
              <a:t>validation</a:t>
            </a:r>
            <a:r>
              <a:rPr lang="zh-TW" altLang="en-US" dirty="0" smtClean="0"/>
              <a:t> 進行交叉驗證。</a:t>
            </a:r>
            <a:endParaRPr lang="en-US" altLang="zh-TW" dirty="0" smtClean="0"/>
          </a:p>
          <a:p>
            <a:endParaRPr lang="en-US" altLang="zh-TW" dirty="0" smtClean="0"/>
          </a:p>
          <a:p>
            <a:r>
              <a:rPr lang="zh-TW" altLang="en-US" dirty="0" smtClean="0"/>
              <a:t>而個人資訊預測結果的評估標準是利用 </a:t>
            </a:r>
            <a:r>
              <a:rPr lang="en-US" altLang="zh-TW" dirty="0" smtClean="0"/>
              <a:t>F1 score</a:t>
            </a:r>
            <a:r>
              <a:rPr lang="zh-TW" altLang="en-US" dirty="0" smtClean="0"/>
              <a:t>，由於個人資訊屬於 </a:t>
            </a:r>
            <a:r>
              <a:rPr lang="en-US" altLang="zh-TW" dirty="0" smtClean="0"/>
              <a:t>multi-class </a:t>
            </a:r>
            <a:r>
              <a:rPr lang="zh-TW" altLang="en-US" dirty="0" smtClean="0"/>
              <a:t>的預測，所以在算 </a:t>
            </a:r>
            <a:r>
              <a:rPr lang="en-US" altLang="zh-TW" dirty="0" smtClean="0"/>
              <a:t>f1</a:t>
            </a:r>
            <a:r>
              <a:rPr lang="zh-TW" altLang="en-US" dirty="0" smtClean="0"/>
              <a:t> </a:t>
            </a:r>
            <a:r>
              <a:rPr lang="en-US" altLang="zh-TW" dirty="0" smtClean="0"/>
              <a:t>score</a:t>
            </a:r>
            <a:r>
              <a:rPr lang="zh-TW" altLang="en-US" dirty="0" smtClean="0"/>
              <a:t> 的時候我們是以 </a:t>
            </a:r>
            <a:r>
              <a:rPr lang="en-US" altLang="zh-TW" dirty="0" smtClean="0"/>
              <a:t>micro</a:t>
            </a:r>
            <a:r>
              <a:rPr lang="zh-TW" altLang="en-US" dirty="0" smtClean="0"/>
              <a:t> </a:t>
            </a:r>
            <a:r>
              <a:rPr lang="en-US" altLang="zh-TW" dirty="0" smtClean="0"/>
              <a:t>f1</a:t>
            </a:r>
            <a:r>
              <a:rPr lang="zh-TW" altLang="en-US" dirty="0" smtClean="0"/>
              <a:t> 的方式進行評估。</a:t>
            </a:r>
            <a:endParaRPr lang="en-US" altLang="zh-TW" dirty="0" smtClean="0"/>
          </a:p>
          <a:p>
            <a:endParaRPr lang="en-US" altLang="zh-TW" dirty="0" smtClean="0"/>
          </a:p>
          <a:p>
            <a:r>
              <a:rPr lang="zh-TW" altLang="en-US" dirty="0" smtClean="0"/>
              <a:t>其中 </a:t>
            </a:r>
            <a:r>
              <a:rPr lang="en-US" altLang="zh-TW" dirty="0" smtClean="0"/>
              <a:t>micro f1 </a:t>
            </a:r>
            <a:r>
              <a:rPr lang="zh-TW" altLang="en-US" dirty="0" smtClean="0"/>
              <a:t>的算法是將各類別的 </a:t>
            </a:r>
            <a:r>
              <a:rPr lang="en-US" altLang="zh-TW" dirty="0" smtClean="0"/>
              <a:t>TP</a:t>
            </a:r>
            <a:r>
              <a:rPr lang="zh-TW" altLang="en-US" dirty="0" smtClean="0"/>
              <a:t>、</a:t>
            </a:r>
            <a:r>
              <a:rPr lang="en-US" altLang="zh-TW" dirty="0" smtClean="0"/>
              <a:t>FP</a:t>
            </a:r>
            <a:r>
              <a:rPr lang="zh-TW" altLang="en-US" dirty="0" smtClean="0"/>
              <a:t>、</a:t>
            </a:r>
            <a:r>
              <a:rPr lang="en-US" altLang="zh-TW" dirty="0" smtClean="0"/>
              <a:t>TN</a:t>
            </a:r>
            <a:r>
              <a:rPr lang="zh-TW" altLang="en-US" dirty="0" smtClean="0"/>
              <a:t>、</a:t>
            </a:r>
            <a:r>
              <a:rPr lang="en-US" altLang="zh-TW" dirty="0" smtClean="0"/>
              <a:t>FN</a:t>
            </a:r>
            <a:r>
              <a:rPr lang="zh-TW" altLang="en-US" dirty="0" smtClean="0"/>
              <a:t> 進行累加之後再計算 </a:t>
            </a:r>
            <a:r>
              <a:rPr lang="en-US" altLang="zh-TW" dirty="0" smtClean="0"/>
              <a:t>F1</a:t>
            </a:r>
            <a:r>
              <a:rPr lang="zh-TW" altLang="en-US" dirty="0" smtClean="0"/>
              <a:t> </a:t>
            </a:r>
            <a:r>
              <a:rPr lang="en-US" altLang="zh-TW" dirty="0" smtClean="0"/>
              <a:t>score</a:t>
            </a:r>
          </a:p>
          <a:p>
            <a:endParaRPr lang="en-US" altLang="zh-TW" dirty="0" smtClean="0"/>
          </a:p>
          <a:p>
            <a:r>
              <a:rPr lang="zh-TW" altLang="en-US" dirty="0" smtClean="0"/>
              <a:t>這樣的好處是在於當資料集各類別樣本數比例不平衡時，給予每一種類別的權重是按照樣本數的量來給的，不會因為少部分的樣本數的預測結果而影響其他類別的預測結果。</a:t>
            </a:r>
            <a:endParaRPr lang="en-US" altLang="zh-TW" dirty="0" smtClean="0"/>
          </a:p>
          <a:p>
            <a:endParaRPr lang="en-US" altLang="zh-TW" dirty="0" smtClean="0"/>
          </a:p>
          <a:p>
            <a:r>
              <a:rPr lang="zh-TW" altLang="en-US" dirty="0" smtClean="0"/>
              <a:t>而大六性格特質的評分是以</a:t>
            </a:r>
            <a:r>
              <a:rPr lang="en-US" altLang="zh-TW" dirty="0" smtClean="0"/>
              <a:t>RMSE</a:t>
            </a:r>
            <a:r>
              <a:rPr lang="zh-TW" altLang="en-US" dirty="0" smtClean="0"/>
              <a:t>當作標準。</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22</a:t>
            </a:fld>
            <a:endParaRPr lang="zh-TW" altLang="en-US"/>
          </a:p>
        </p:txBody>
      </p:sp>
    </p:spTree>
    <p:extLst>
      <p:ext uri="{BB962C8B-B14F-4D97-AF65-F5344CB8AC3E}">
        <p14:creationId xmlns:p14="http://schemas.microsoft.com/office/powerpoint/2010/main" val="34631500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而分群效果的評估標準是以 </a:t>
            </a:r>
            <a:r>
              <a:rPr lang="en-US" altLang="zh-TW" dirty="0" smtClean="0"/>
              <a:t>silhouette</a:t>
            </a:r>
            <a:r>
              <a:rPr lang="zh-TW" altLang="en-US" dirty="0" smtClean="0"/>
              <a:t> </a:t>
            </a:r>
            <a:r>
              <a:rPr lang="en-US" altLang="zh-TW" dirty="0" smtClean="0"/>
              <a:t>score</a:t>
            </a:r>
            <a:r>
              <a:rPr lang="zh-TW" altLang="en-US" dirty="0" smtClean="0"/>
              <a:t> 來判斷。</a:t>
            </a:r>
            <a:endParaRPr lang="en-US" altLang="zh-TW" dirty="0" smtClean="0"/>
          </a:p>
          <a:p>
            <a:endParaRPr lang="en-US" altLang="zh-TW" dirty="0" smtClean="0"/>
          </a:p>
          <a:p>
            <a:r>
              <a:rPr lang="en-US" altLang="zh-TW" dirty="0" smtClean="0"/>
              <a:t>silhouette</a:t>
            </a:r>
            <a:r>
              <a:rPr lang="zh-TW" altLang="en-US" dirty="0" smtClean="0"/>
              <a:t> </a:t>
            </a:r>
            <a:r>
              <a:rPr lang="en-US" altLang="zh-TW" dirty="0" smtClean="0"/>
              <a:t>score</a:t>
            </a:r>
            <a:r>
              <a:rPr lang="zh-TW" altLang="en-US" dirty="0" smtClean="0"/>
              <a:t> 的算法直接以例子來解釋比較容易理解</a:t>
            </a:r>
            <a:endParaRPr lang="en-US" altLang="zh-TW" dirty="0" smtClean="0"/>
          </a:p>
          <a:p>
            <a:endParaRPr lang="en-US" altLang="zh-TW" dirty="0" smtClean="0"/>
          </a:p>
          <a:p>
            <a:r>
              <a:rPr lang="zh-TW" altLang="en-US" dirty="0" smtClean="0"/>
              <a:t>首先，</a:t>
            </a:r>
            <a:r>
              <a:rPr lang="en-US" altLang="zh-TW" dirty="0" smtClean="0"/>
              <a:t>a(</a:t>
            </a:r>
            <a:r>
              <a:rPr lang="en-US" altLang="zh-TW" dirty="0" err="1" smtClean="0"/>
              <a:t>i</a:t>
            </a:r>
            <a:r>
              <a:rPr lang="en-US" altLang="zh-TW" dirty="0" smtClean="0"/>
              <a:t>)</a:t>
            </a:r>
            <a:r>
              <a:rPr lang="zh-TW" altLang="en-US" dirty="0" smtClean="0"/>
              <a:t> 代表的</a:t>
            </a:r>
            <a:r>
              <a:rPr lang="zh-TW" altLang="en-US" dirty="0" smtClean="0"/>
              <a:t>是 </a:t>
            </a:r>
            <a:r>
              <a:rPr lang="en-US" altLang="zh-TW" dirty="0" smtClean="0"/>
              <a:t>user </a:t>
            </a:r>
            <a:r>
              <a:rPr lang="en-US" altLang="zh-TW" dirty="0" err="1" smtClean="0"/>
              <a:t>i</a:t>
            </a:r>
            <a:r>
              <a:rPr lang="en-US" altLang="zh-TW" dirty="0" smtClean="0"/>
              <a:t> </a:t>
            </a:r>
            <a:r>
              <a:rPr lang="zh-TW" altLang="en-US" dirty="0" smtClean="0"/>
              <a:t>與 </a:t>
            </a:r>
            <a:r>
              <a:rPr lang="en-US" altLang="zh-TW" dirty="0" smtClean="0"/>
              <a:t>A</a:t>
            </a:r>
            <a:r>
              <a:rPr lang="zh-TW" altLang="en-US" dirty="0" smtClean="0"/>
              <a:t> 群中所有使用者的平均距離</a:t>
            </a:r>
            <a:endParaRPr lang="en-US" altLang="zh-TW" dirty="0" smtClean="0"/>
          </a:p>
          <a:p>
            <a:endParaRPr lang="en-US" altLang="zh-TW" dirty="0" smtClean="0"/>
          </a:p>
          <a:p>
            <a:r>
              <a:rPr lang="en-US" altLang="zh-TW" dirty="0" smtClean="0"/>
              <a:t>B(</a:t>
            </a:r>
            <a:r>
              <a:rPr lang="en-US" altLang="zh-TW" dirty="0" err="1" smtClean="0"/>
              <a:t>i</a:t>
            </a:r>
            <a:r>
              <a:rPr lang="en-US" altLang="zh-TW" dirty="0" smtClean="0"/>
              <a:t>) </a:t>
            </a:r>
            <a:r>
              <a:rPr lang="zh-TW" altLang="en-US" dirty="0" smtClean="0"/>
              <a:t>代表的</a:t>
            </a:r>
            <a:r>
              <a:rPr lang="zh-TW" altLang="en-US" dirty="0" smtClean="0"/>
              <a:t>是</a:t>
            </a:r>
            <a:r>
              <a:rPr lang="en-US" altLang="zh-TW" dirty="0" smtClean="0"/>
              <a:t> user </a:t>
            </a:r>
            <a:r>
              <a:rPr lang="en-US" altLang="zh-TW" dirty="0" err="1" smtClean="0"/>
              <a:t>i</a:t>
            </a:r>
            <a:r>
              <a:rPr lang="en-US" altLang="zh-TW" dirty="0" smtClean="0"/>
              <a:t> </a:t>
            </a:r>
            <a:r>
              <a:rPr lang="zh-TW" altLang="en-US" dirty="0" smtClean="0"/>
              <a:t>與其</a:t>
            </a:r>
            <a:r>
              <a:rPr lang="zh-TW" altLang="en-US" dirty="0" smtClean="0"/>
              <a:t>他群的使用者中最小的平均距離，意思</a:t>
            </a:r>
            <a:r>
              <a:rPr lang="zh-TW" altLang="en-US" dirty="0" smtClean="0"/>
              <a:t>是 </a:t>
            </a:r>
            <a:r>
              <a:rPr lang="en-US" altLang="zh-TW" dirty="0" smtClean="0"/>
              <a:t>user</a:t>
            </a:r>
            <a:r>
              <a:rPr lang="zh-TW" altLang="en-US" dirty="0" smtClean="0"/>
              <a:t> </a:t>
            </a:r>
            <a:r>
              <a:rPr lang="en-US" altLang="zh-TW" dirty="0" err="1" smtClean="0"/>
              <a:t>i</a:t>
            </a:r>
            <a:r>
              <a:rPr lang="en-US" altLang="zh-TW" baseline="0" dirty="0" smtClean="0"/>
              <a:t> </a:t>
            </a:r>
            <a:r>
              <a:rPr lang="zh-TW" altLang="en-US" baseline="0" dirty="0" smtClean="0"/>
              <a:t>會 </a:t>
            </a:r>
            <a:r>
              <a:rPr lang="en-US" altLang="zh-TW" baseline="0" dirty="0" smtClean="0"/>
              <a:t>B</a:t>
            </a:r>
            <a:r>
              <a:rPr lang="zh-TW" altLang="en-US" baseline="0" dirty="0" smtClean="0"/>
              <a:t> 群的所有使用者算平均距離，同時也會與 </a:t>
            </a:r>
            <a:r>
              <a:rPr lang="en-US" altLang="zh-TW" baseline="0" dirty="0" smtClean="0"/>
              <a:t>C</a:t>
            </a:r>
            <a:r>
              <a:rPr lang="zh-TW" altLang="en-US" baseline="0" dirty="0" smtClean="0"/>
              <a:t> 群的所有使用者算平均距離</a:t>
            </a:r>
            <a:endParaRPr lang="en-US" altLang="zh-TW" baseline="0" dirty="0" smtClean="0"/>
          </a:p>
          <a:p>
            <a:endParaRPr lang="en-US" altLang="zh-TW" baseline="0" dirty="0" smtClean="0"/>
          </a:p>
          <a:p>
            <a:r>
              <a:rPr lang="zh-TW" altLang="en-US" baseline="0" dirty="0" smtClean="0"/>
              <a:t>由於 </a:t>
            </a:r>
            <a:r>
              <a:rPr lang="en-US" altLang="zh-TW" baseline="0" dirty="0" smtClean="0"/>
              <a:t>C</a:t>
            </a:r>
            <a:r>
              <a:rPr lang="zh-TW" altLang="en-US" baseline="0" dirty="0" smtClean="0"/>
              <a:t> 群的使用者</a:t>
            </a:r>
            <a:r>
              <a:rPr lang="zh-TW" altLang="en-US" baseline="0" dirty="0" smtClean="0"/>
              <a:t>離 </a:t>
            </a:r>
            <a:r>
              <a:rPr lang="en-US" altLang="zh-TW" baseline="0" dirty="0" smtClean="0"/>
              <a:t>user</a:t>
            </a:r>
            <a:r>
              <a:rPr lang="zh-TW" altLang="en-US" baseline="0" dirty="0" smtClean="0"/>
              <a:t> </a:t>
            </a:r>
            <a:r>
              <a:rPr lang="en-US" altLang="zh-TW" baseline="0" dirty="0" err="1" smtClean="0"/>
              <a:t>i</a:t>
            </a:r>
            <a:r>
              <a:rPr lang="zh-TW" altLang="en-US" baseline="0" dirty="0" smtClean="0"/>
              <a:t> 比較近，因此會取</a:t>
            </a:r>
            <a:r>
              <a:rPr lang="zh-TW" altLang="en-US" baseline="0" dirty="0" smtClean="0"/>
              <a:t>使 </a:t>
            </a:r>
            <a:r>
              <a:rPr lang="en-US" altLang="zh-TW" baseline="0" dirty="0" smtClean="0"/>
              <a:t>user</a:t>
            </a:r>
            <a:r>
              <a:rPr lang="zh-TW" altLang="en-US" baseline="0" dirty="0" smtClean="0"/>
              <a:t> </a:t>
            </a:r>
            <a:r>
              <a:rPr lang="en-US" altLang="zh-TW" baseline="0" dirty="0" err="1" smtClean="0"/>
              <a:t>i</a:t>
            </a:r>
            <a:r>
              <a:rPr lang="zh-TW" altLang="en-US" baseline="0" dirty="0" smtClean="0"/>
              <a:t> 與 </a:t>
            </a:r>
            <a:r>
              <a:rPr lang="en-US" altLang="zh-TW" baseline="0" dirty="0" smtClean="0"/>
              <a:t>C</a:t>
            </a:r>
            <a:r>
              <a:rPr lang="zh-TW" altLang="en-US" baseline="0" dirty="0" smtClean="0"/>
              <a:t> 群的所有使用者的平均</a:t>
            </a:r>
            <a:r>
              <a:rPr lang="zh-TW" altLang="en-US" baseline="0" dirty="0" smtClean="0"/>
              <a:t>距離當作 </a:t>
            </a:r>
            <a:r>
              <a:rPr lang="en-US" altLang="zh-TW" baseline="0" dirty="0" smtClean="0"/>
              <a:t>b(</a:t>
            </a:r>
            <a:r>
              <a:rPr lang="en-US" altLang="zh-TW" baseline="0" dirty="0" err="1" smtClean="0"/>
              <a:t>i</a:t>
            </a:r>
            <a:r>
              <a:rPr lang="en-US" altLang="zh-TW" baseline="0" dirty="0" smtClean="0"/>
              <a:t>)</a:t>
            </a:r>
            <a:r>
              <a:rPr lang="zh-TW" altLang="en-US" baseline="0" dirty="0" smtClean="0"/>
              <a:t>。</a:t>
            </a:r>
            <a:endParaRPr lang="en-US" altLang="zh-TW" baseline="0" dirty="0" smtClean="0"/>
          </a:p>
          <a:p>
            <a:endParaRPr lang="en-US" altLang="zh-TW" baseline="0" dirty="0" smtClean="0"/>
          </a:p>
          <a:p>
            <a:r>
              <a:rPr lang="zh-TW" altLang="en-US" baseline="0" dirty="0" smtClean="0"/>
              <a:t>當 </a:t>
            </a:r>
            <a:r>
              <a:rPr lang="en-US" altLang="zh-TW" baseline="0" dirty="0" smtClean="0"/>
              <a:t>user</a:t>
            </a:r>
            <a:r>
              <a:rPr lang="zh-TW" altLang="en-US" baseline="0" dirty="0" smtClean="0"/>
              <a:t> </a:t>
            </a:r>
            <a:r>
              <a:rPr lang="en-US" altLang="zh-TW" baseline="0" dirty="0" err="1" smtClean="0"/>
              <a:t>i</a:t>
            </a:r>
            <a:r>
              <a:rPr lang="zh-TW" altLang="en-US" baseline="0" dirty="0" smtClean="0"/>
              <a:t> 位於兩群的邊界時 </a:t>
            </a:r>
            <a:r>
              <a:rPr lang="en-US" altLang="zh-TW" baseline="0" dirty="0" smtClean="0"/>
              <a:t>silhouette score</a:t>
            </a:r>
            <a:r>
              <a:rPr lang="zh-TW" altLang="en-US" baseline="0" dirty="0" smtClean="0"/>
              <a:t> 會是 </a:t>
            </a:r>
            <a:r>
              <a:rPr lang="en-US" altLang="zh-TW" baseline="0" dirty="0" smtClean="0"/>
              <a:t>0</a:t>
            </a:r>
            <a:r>
              <a:rPr lang="zh-TW" altLang="en-US" baseline="0" dirty="0" smtClean="0"/>
              <a:t> 分，</a:t>
            </a:r>
            <a:r>
              <a:rPr lang="zh-TW" altLang="en-US" baseline="0" dirty="0" smtClean="0"/>
              <a:t>如果 </a:t>
            </a:r>
            <a:r>
              <a:rPr lang="en-US" altLang="zh-TW" baseline="0" dirty="0" smtClean="0"/>
              <a:t>user</a:t>
            </a:r>
            <a:r>
              <a:rPr lang="zh-TW" altLang="en-US" baseline="0" dirty="0" smtClean="0"/>
              <a:t> </a:t>
            </a:r>
            <a:r>
              <a:rPr lang="en-US" altLang="zh-TW" baseline="0" dirty="0" err="1" smtClean="0"/>
              <a:t>i</a:t>
            </a:r>
            <a:r>
              <a:rPr lang="zh-TW" altLang="en-US" baseline="0" dirty="0" smtClean="0"/>
              <a:t> 在兩群重疊處分數則會變成負分。</a:t>
            </a:r>
            <a:endParaRPr lang="en-US" altLang="zh-TW" baseline="0" dirty="0" smtClean="0"/>
          </a:p>
          <a:p>
            <a:endParaRPr lang="en-US" altLang="zh-TW" baseline="0" dirty="0" smtClean="0"/>
          </a:p>
          <a:p>
            <a:r>
              <a:rPr lang="en-US" altLang="zh-TW" baseline="0" dirty="0" smtClean="0"/>
              <a:t>(</a:t>
            </a:r>
            <a:r>
              <a:rPr lang="zh-TW" altLang="en-US" baseline="0" dirty="0" smtClean="0"/>
              <a:t>點一下滑鼠</a:t>
            </a:r>
            <a:r>
              <a:rPr lang="en-US" altLang="zh-TW" baseline="0" dirty="0" smtClean="0"/>
              <a:t>)</a:t>
            </a:r>
          </a:p>
          <a:p>
            <a:endParaRPr lang="en-US" altLang="zh-TW" baseline="0" dirty="0" smtClean="0"/>
          </a:p>
          <a:p>
            <a:r>
              <a:rPr lang="zh-TW" altLang="en-US" baseline="0" dirty="0" smtClean="0"/>
              <a:t>右圖為根據不同的 </a:t>
            </a:r>
            <a:r>
              <a:rPr lang="en-US" altLang="zh-TW" baseline="0" dirty="0" smtClean="0"/>
              <a:t>k</a:t>
            </a:r>
            <a:r>
              <a:rPr lang="zh-TW" altLang="en-US" baseline="0" dirty="0" smtClean="0"/>
              <a:t> 進行分群的 </a:t>
            </a:r>
            <a:r>
              <a:rPr lang="en-US" altLang="zh-TW" baseline="0" dirty="0" smtClean="0"/>
              <a:t>silhouette</a:t>
            </a:r>
            <a:r>
              <a:rPr lang="zh-TW" altLang="en-US" baseline="0" dirty="0" smtClean="0"/>
              <a:t> </a:t>
            </a:r>
            <a:r>
              <a:rPr lang="en-US" altLang="zh-TW" baseline="0" dirty="0" smtClean="0"/>
              <a:t>score</a:t>
            </a:r>
            <a:r>
              <a:rPr lang="zh-TW" altLang="en-US" baseline="0" dirty="0" smtClean="0"/>
              <a:t>，可以觀察到當分群數小於 </a:t>
            </a:r>
            <a:r>
              <a:rPr lang="en-US" altLang="zh-TW" baseline="0" dirty="0" smtClean="0"/>
              <a:t>6</a:t>
            </a:r>
            <a:r>
              <a:rPr lang="zh-TW" altLang="en-US" baseline="0" dirty="0" smtClean="0"/>
              <a:t> 群時使用者的平均 </a:t>
            </a:r>
            <a:r>
              <a:rPr lang="en-US" altLang="zh-TW" baseline="0" dirty="0" smtClean="0"/>
              <a:t>silhouette</a:t>
            </a:r>
            <a:r>
              <a:rPr lang="zh-TW" altLang="en-US" baseline="0" dirty="0" smtClean="0"/>
              <a:t> </a:t>
            </a:r>
            <a:r>
              <a:rPr lang="en-US" altLang="zh-TW" baseline="0" dirty="0" smtClean="0"/>
              <a:t>score</a:t>
            </a:r>
            <a:r>
              <a:rPr lang="zh-TW" altLang="en-US" baseline="0" dirty="0" smtClean="0"/>
              <a:t> 下降幅度較為明顯，因此本實驗將分群數量定為 </a:t>
            </a:r>
            <a:r>
              <a:rPr lang="en-US" altLang="zh-TW" baseline="0" dirty="0" smtClean="0"/>
              <a:t>2</a:t>
            </a:r>
            <a:r>
              <a:rPr lang="zh-TW" altLang="en-US" baseline="0" dirty="0" smtClean="0"/>
              <a:t> 到 </a:t>
            </a:r>
            <a:r>
              <a:rPr lang="en-US" altLang="zh-TW" baseline="0" dirty="0" smtClean="0"/>
              <a:t>6</a:t>
            </a:r>
            <a:r>
              <a:rPr lang="zh-TW" altLang="en-US" baseline="0" dirty="0" smtClean="0"/>
              <a:t> 群，再以各監督式學習進行預測。</a:t>
            </a:r>
            <a:endParaRPr lang="en-US" altLang="zh-TW" baseline="0" dirty="0" smtClean="0"/>
          </a:p>
          <a:p>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23</a:t>
            </a:fld>
            <a:endParaRPr lang="zh-TW" altLang="en-US"/>
          </a:p>
        </p:txBody>
      </p:sp>
    </p:spTree>
    <p:extLst>
      <p:ext uri="{BB962C8B-B14F-4D97-AF65-F5344CB8AC3E}">
        <p14:creationId xmlns:p14="http://schemas.microsoft.com/office/powerpoint/2010/main" val="40250105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表格所呈現的是用監督式學習以及結合分群的監督式學習對使用者個人資訊預測的結果以 </a:t>
            </a:r>
            <a:r>
              <a:rPr lang="en-US" altLang="zh-TW" dirty="0" smtClean="0"/>
              <a:t>micro</a:t>
            </a:r>
            <a:r>
              <a:rPr lang="en-US" altLang="zh-TW" baseline="0" dirty="0" smtClean="0"/>
              <a:t> f1 </a:t>
            </a:r>
            <a:r>
              <a:rPr lang="zh-TW" altLang="en-US" baseline="0" dirty="0" smtClean="0"/>
              <a:t>進行比較。</a:t>
            </a:r>
            <a:endParaRPr lang="en-US" altLang="zh-TW" baseline="0" dirty="0" smtClean="0"/>
          </a:p>
          <a:p>
            <a:endParaRPr lang="en-US" altLang="zh-TW" dirty="0" smtClean="0"/>
          </a:p>
          <a:p>
            <a:r>
              <a:rPr lang="en-US" altLang="zh-TW" dirty="0" smtClean="0"/>
              <a:t>Baseline</a:t>
            </a:r>
            <a:r>
              <a:rPr lang="zh-TW" altLang="en-US" dirty="0" smtClean="0"/>
              <a:t> 為總是猜使用者數量最多的類別的當作預測結果的 </a:t>
            </a:r>
            <a:r>
              <a:rPr lang="en-US" altLang="zh-TW" dirty="0" smtClean="0"/>
              <a:t>micro</a:t>
            </a:r>
            <a:r>
              <a:rPr lang="zh-TW" altLang="en-US" dirty="0" smtClean="0"/>
              <a:t> </a:t>
            </a:r>
            <a:r>
              <a:rPr lang="en-US" altLang="zh-TW" dirty="0" smtClean="0"/>
              <a:t>f1</a:t>
            </a:r>
            <a:r>
              <a:rPr lang="zh-TW" altLang="en-US" dirty="0" smtClean="0"/>
              <a:t>分數</a:t>
            </a:r>
            <a:endParaRPr lang="en-US" altLang="zh-TW" dirty="0" smtClean="0"/>
          </a:p>
          <a:p>
            <a:endParaRPr lang="en-US" altLang="zh-TW" dirty="0" smtClean="0"/>
          </a:p>
          <a:p>
            <a:r>
              <a:rPr lang="zh-TW" altLang="en-US" dirty="0" smtClean="0"/>
              <a:t>年齡方面，結合分群的 </a:t>
            </a:r>
            <a:r>
              <a:rPr lang="en-US" altLang="zh-TW" dirty="0" smtClean="0"/>
              <a:t>logistic</a:t>
            </a:r>
            <a:r>
              <a:rPr lang="zh-TW" altLang="en-US" dirty="0" smtClean="0"/>
              <a:t> </a:t>
            </a:r>
            <a:r>
              <a:rPr lang="en-US" altLang="zh-TW" dirty="0" smtClean="0"/>
              <a:t>regression</a:t>
            </a:r>
            <a:r>
              <a:rPr lang="zh-TW" altLang="en-US" dirty="0" smtClean="0"/>
              <a:t> 預測較為準確</a:t>
            </a:r>
            <a:endParaRPr lang="en-US" altLang="zh-TW" dirty="0" smtClean="0"/>
          </a:p>
          <a:p>
            <a:endParaRPr lang="en-US" altLang="zh-TW" dirty="0" smtClean="0"/>
          </a:p>
          <a:p>
            <a:r>
              <a:rPr lang="zh-TW" altLang="en-US" dirty="0" smtClean="0"/>
              <a:t>性別方面，直接以</a:t>
            </a:r>
            <a:r>
              <a:rPr lang="en-US" altLang="zh-TW" dirty="0" smtClean="0"/>
              <a:t>random forests</a:t>
            </a:r>
            <a:r>
              <a:rPr lang="zh-TW" altLang="en-US" dirty="0" smtClean="0"/>
              <a:t>、</a:t>
            </a:r>
            <a:r>
              <a:rPr lang="en-US" altLang="zh-TW" dirty="0" smtClean="0"/>
              <a:t>logistic</a:t>
            </a:r>
            <a:r>
              <a:rPr lang="zh-TW" altLang="en-US" dirty="0" smtClean="0"/>
              <a:t> </a:t>
            </a:r>
            <a:r>
              <a:rPr lang="en-US" altLang="zh-TW" dirty="0" smtClean="0"/>
              <a:t>regression</a:t>
            </a:r>
            <a:r>
              <a:rPr lang="zh-TW" altLang="en-US" dirty="0" smtClean="0"/>
              <a:t> 預測較為準確</a:t>
            </a:r>
            <a:endParaRPr lang="en-US" altLang="zh-TW" dirty="0" smtClean="0"/>
          </a:p>
          <a:p>
            <a:endParaRPr lang="en-US" altLang="zh-TW" dirty="0" smtClean="0"/>
          </a:p>
          <a:p>
            <a:r>
              <a:rPr lang="zh-TW" altLang="en-US" dirty="0" smtClean="0"/>
              <a:t>感情狀態則是結合分群的 </a:t>
            </a:r>
            <a:r>
              <a:rPr lang="en-US" altLang="zh-TW" dirty="0" smtClean="0"/>
              <a:t>random</a:t>
            </a:r>
            <a:r>
              <a:rPr lang="zh-TW" altLang="en-US" dirty="0" smtClean="0"/>
              <a:t> </a:t>
            </a:r>
            <a:r>
              <a:rPr lang="en-US" altLang="zh-TW" dirty="0" smtClean="0"/>
              <a:t>forests</a:t>
            </a:r>
            <a:r>
              <a:rPr lang="zh-TW" altLang="en-US" dirty="0" smtClean="0"/>
              <a:t> 與 </a:t>
            </a:r>
            <a:r>
              <a:rPr lang="en-US" altLang="zh-TW" dirty="0" smtClean="0"/>
              <a:t>SVM</a:t>
            </a:r>
            <a:r>
              <a:rPr lang="zh-TW" altLang="en-US" dirty="0" smtClean="0"/>
              <a:t> 較準確</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24</a:t>
            </a:fld>
            <a:endParaRPr lang="zh-TW" altLang="en-US"/>
          </a:p>
        </p:txBody>
      </p:sp>
    </p:spTree>
    <p:extLst>
      <p:ext uri="{BB962C8B-B14F-4D97-AF65-F5344CB8AC3E}">
        <p14:creationId xmlns:p14="http://schemas.microsoft.com/office/powerpoint/2010/main" val="1326587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同時我們</a:t>
            </a:r>
            <a:r>
              <a:rPr lang="zh-TW" altLang="en-US" dirty="0" smtClean="0"/>
              <a:t>也可以透過 </a:t>
            </a:r>
            <a:r>
              <a:rPr lang="en-US" altLang="zh-TW" dirty="0" smtClean="0"/>
              <a:t>confusion</a:t>
            </a:r>
            <a:r>
              <a:rPr lang="zh-TW" altLang="en-US" dirty="0" smtClean="0"/>
              <a:t> </a:t>
            </a:r>
            <a:r>
              <a:rPr lang="en-US" altLang="zh-TW" dirty="0" smtClean="0"/>
              <a:t>matrix</a:t>
            </a:r>
            <a:r>
              <a:rPr lang="zh-TW" altLang="en-US" dirty="0" smtClean="0"/>
              <a:t> 對分群效果進行討論。</a:t>
            </a:r>
            <a:endParaRPr lang="en-US" altLang="zh-TW" dirty="0" smtClean="0"/>
          </a:p>
          <a:p>
            <a:endParaRPr lang="en-US" altLang="zh-TW" dirty="0" smtClean="0"/>
          </a:p>
          <a:p>
            <a:r>
              <a:rPr lang="en-US" altLang="zh-TW" dirty="0" smtClean="0"/>
              <a:t>Confusion matrix</a:t>
            </a:r>
            <a:r>
              <a:rPr lang="zh-TW" altLang="en-US" dirty="0" smtClean="0"/>
              <a:t> 下方為預測的 </a:t>
            </a:r>
            <a:r>
              <a:rPr lang="en-US" altLang="zh-TW" dirty="0" smtClean="0"/>
              <a:t>label</a:t>
            </a:r>
            <a:r>
              <a:rPr lang="zh-TW" altLang="en-US" dirty="0" smtClean="0"/>
              <a:t> ，左邊為 </a:t>
            </a:r>
            <a:r>
              <a:rPr lang="en-US" altLang="zh-TW" dirty="0" smtClean="0"/>
              <a:t>true</a:t>
            </a:r>
            <a:r>
              <a:rPr lang="zh-TW" altLang="en-US" dirty="0" smtClean="0"/>
              <a:t> </a:t>
            </a:r>
            <a:r>
              <a:rPr lang="en-US" altLang="zh-TW" dirty="0" smtClean="0"/>
              <a:t>label</a:t>
            </a:r>
            <a:r>
              <a:rPr lang="zh-TW" altLang="en-US" dirty="0" smtClean="0"/>
              <a:t>，顏色較深的部份表示預測結果佔整個類別的比例，可以看到右圖 </a:t>
            </a:r>
            <a:r>
              <a:rPr lang="en-US" altLang="zh-TW" dirty="0" smtClean="0"/>
              <a:t>label</a:t>
            </a:r>
            <a:r>
              <a:rPr lang="zh-TW" altLang="en-US" dirty="0" smtClean="0"/>
              <a:t> </a:t>
            </a:r>
            <a:r>
              <a:rPr lang="en-US" altLang="zh-TW" dirty="0" smtClean="0"/>
              <a:t>1</a:t>
            </a:r>
            <a:r>
              <a:rPr lang="zh-TW" altLang="en-US" dirty="0" smtClean="0"/>
              <a:t>的部分預測結果為 </a:t>
            </a:r>
            <a:r>
              <a:rPr lang="en-US" altLang="zh-TW" dirty="0" smtClean="0"/>
              <a:t>label</a:t>
            </a:r>
            <a:r>
              <a:rPr lang="zh-TW" altLang="en-US" dirty="0" smtClean="0"/>
              <a:t> </a:t>
            </a:r>
            <a:r>
              <a:rPr lang="en-US" altLang="zh-TW" dirty="0" smtClean="0"/>
              <a:t>1</a:t>
            </a:r>
            <a:r>
              <a:rPr lang="zh-TW" altLang="en-US" dirty="0" smtClean="0"/>
              <a:t> 的使用者數量為</a:t>
            </a:r>
            <a:r>
              <a:rPr lang="en-US" altLang="zh-TW" dirty="0" smtClean="0"/>
              <a:t>214</a:t>
            </a:r>
            <a:r>
              <a:rPr lang="zh-TW" altLang="en-US" dirty="0" smtClean="0"/>
              <a:t>人，佔全部 </a:t>
            </a:r>
            <a:r>
              <a:rPr lang="en-US" altLang="zh-TW" dirty="0" smtClean="0"/>
              <a:t>predict label</a:t>
            </a:r>
            <a:r>
              <a:rPr lang="zh-TW" altLang="en-US" dirty="0" smtClean="0"/>
              <a:t> </a:t>
            </a:r>
            <a:r>
              <a:rPr lang="en-US" altLang="zh-TW" dirty="0" smtClean="0"/>
              <a:t>1</a:t>
            </a:r>
            <a:r>
              <a:rPr lang="zh-TW" altLang="en-US" dirty="0" smtClean="0"/>
              <a:t>的數量的百分之</a:t>
            </a:r>
            <a:r>
              <a:rPr lang="en-US" altLang="zh-TW" dirty="0" smtClean="0"/>
              <a:t>88</a:t>
            </a:r>
            <a:r>
              <a:rPr lang="zh-TW" altLang="en-US" dirty="0" smtClean="0"/>
              <a:t>。</a:t>
            </a:r>
            <a:endParaRPr lang="en-US" altLang="zh-TW" dirty="0" smtClean="0"/>
          </a:p>
          <a:p>
            <a:endParaRPr lang="en-US" altLang="zh-TW" dirty="0" smtClean="0"/>
          </a:p>
          <a:p>
            <a:r>
              <a:rPr lang="zh-TW" altLang="en-US" dirty="0" smtClean="0"/>
              <a:t>而對角線則是每一種類別的 </a:t>
            </a:r>
            <a:r>
              <a:rPr lang="en-US" altLang="zh-TW" dirty="0" smtClean="0"/>
              <a:t>accuracy</a:t>
            </a:r>
            <a:r>
              <a:rPr lang="zh-TW" altLang="en-US" dirty="0" smtClean="0"/>
              <a:t>，而右下角則是他們的 </a:t>
            </a:r>
            <a:r>
              <a:rPr lang="en-US" altLang="zh-TW" dirty="0" smtClean="0"/>
              <a:t>micro</a:t>
            </a:r>
            <a:r>
              <a:rPr lang="zh-TW" altLang="en-US" dirty="0" smtClean="0"/>
              <a:t> </a:t>
            </a:r>
            <a:r>
              <a:rPr lang="en-US" altLang="zh-TW" dirty="0" smtClean="0"/>
              <a:t>f1</a:t>
            </a:r>
            <a:r>
              <a:rPr lang="zh-TW" altLang="en-US" dirty="0" smtClean="0"/>
              <a:t> </a:t>
            </a:r>
            <a:r>
              <a:rPr lang="en-US" altLang="zh-TW" dirty="0" smtClean="0"/>
              <a:t>score</a:t>
            </a:r>
            <a:r>
              <a:rPr lang="zh-TW" altLang="en-US" dirty="0" smtClean="0"/>
              <a:t>。</a:t>
            </a:r>
            <a:endParaRPr lang="en-US" altLang="zh-TW" dirty="0" smtClean="0"/>
          </a:p>
          <a:p>
            <a:endParaRPr lang="en-US" altLang="zh-TW" dirty="0" smtClean="0"/>
          </a:p>
          <a:p>
            <a:r>
              <a:rPr lang="zh-TW" altLang="en-US" dirty="0" smtClean="0"/>
              <a:t>論文中有呈現每一種分類器預測性別年齡感情狀態的 </a:t>
            </a:r>
            <a:r>
              <a:rPr lang="en-US" altLang="zh-TW" dirty="0" smtClean="0"/>
              <a:t>confusion</a:t>
            </a:r>
            <a:r>
              <a:rPr lang="zh-TW" altLang="en-US" dirty="0" smtClean="0"/>
              <a:t> </a:t>
            </a:r>
            <a:r>
              <a:rPr lang="en-US" altLang="zh-TW" dirty="0" smtClean="0"/>
              <a:t>matrix</a:t>
            </a:r>
            <a:r>
              <a:rPr lang="zh-TW" altLang="en-US" dirty="0" smtClean="0"/>
              <a:t> 對是否有結合分群的比較。</a:t>
            </a:r>
          </a:p>
          <a:p>
            <a:endParaRPr lang="en-US" altLang="zh-TW" dirty="0" smtClean="0"/>
          </a:p>
          <a:p>
            <a:r>
              <a:rPr lang="zh-TW" altLang="en-US" dirty="0" smtClean="0"/>
              <a:t>這邊我們以分群後變化比較明顯的組合來觀察，那這邊主要是以 </a:t>
            </a:r>
            <a:r>
              <a:rPr lang="en-US" altLang="zh-TW" dirty="0" smtClean="0"/>
              <a:t>SVM </a:t>
            </a:r>
            <a:r>
              <a:rPr lang="zh-TW" altLang="en-US" dirty="0" smtClean="0"/>
              <a:t>對感情狀態的預測進行分析。</a:t>
            </a:r>
            <a:endParaRPr lang="en-US" altLang="zh-TW" dirty="0" smtClean="0"/>
          </a:p>
          <a:p>
            <a:endParaRPr lang="en-US" altLang="zh-TW" dirty="0" smtClean="0"/>
          </a:p>
          <a:p>
            <a:r>
              <a:rPr lang="zh-TW" altLang="en-US" dirty="0" smtClean="0"/>
              <a:t>當沒有分群的狀態下，</a:t>
            </a:r>
            <a:r>
              <a:rPr lang="en-US" altLang="zh-TW" dirty="0" smtClean="0"/>
              <a:t>SVM</a:t>
            </a:r>
            <a:r>
              <a:rPr lang="zh-TW" altLang="en-US" dirty="0" smtClean="0"/>
              <a:t>會偏向都猜 </a:t>
            </a:r>
            <a:r>
              <a:rPr lang="en-US" altLang="zh-TW" dirty="0" smtClean="0"/>
              <a:t>label</a:t>
            </a:r>
            <a:r>
              <a:rPr lang="zh-TW" altLang="en-US" dirty="0" smtClean="0"/>
              <a:t> </a:t>
            </a:r>
            <a:r>
              <a:rPr lang="en-US" altLang="zh-TW" dirty="0" smtClean="0"/>
              <a:t>1</a:t>
            </a:r>
            <a:r>
              <a:rPr lang="zh-TW" altLang="en-US" dirty="0" smtClean="0"/>
              <a:t>，來得到較高的分數。</a:t>
            </a:r>
            <a:endParaRPr lang="en-US" altLang="zh-TW" dirty="0" smtClean="0"/>
          </a:p>
          <a:p>
            <a:endParaRPr lang="en-US" altLang="zh-TW" dirty="0" smtClean="0"/>
          </a:p>
          <a:p>
            <a:r>
              <a:rPr lang="zh-TW" altLang="en-US" dirty="0" smtClean="0"/>
              <a:t>而經過分群後，</a:t>
            </a:r>
            <a:r>
              <a:rPr lang="en-US" altLang="zh-TW" dirty="0" smtClean="0"/>
              <a:t>SVM</a:t>
            </a:r>
            <a:r>
              <a:rPr lang="zh-TW" altLang="en-US" dirty="0" smtClean="0"/>
              <a:t>能成功的將 </a:t>
            </a:r>
            <a:r>
              <a:rPr lang="en-US" altLang="zh-TW" dirty="0" smtClean="0"/>
              <a:t>label</a:t>
            </a:r>
            <a:r>
              <a:rPr lang="zh-TW" altLang="en-US" dirty="0" smtClean="0"/>
              <a:t> </a:t>
            </a:r>
            <a:r>
              <a:rPr lang="en-US" altLang="zh-TW" dirty="0" smtClean="0"/>
              <a:t>2</a:t>
            </a:r>
            <a:r>
              <a:rPr lang="zh-TW" altLang="en-US" dirty="0" smtClean="0"/>
              <a:t> 與 </a:t>
            </a:r>
            <a:r>
              <a:rPr lang="en-US" altLang="zh-TW" dirty="0" smtClean="0"/>
              <a:t>label</a:t>
            </a:r>
            <a:r>
              <a:rPr lang="zh-TW" altLang="en-US" dirty="0" smtClean="0"/>
              <a:t> </a:t>
            </a:r>
            <a:r>
              <a:rPr lang="en-US" altLang="zh-TW" dirty="0" smtClean="0"/>
              <a:t>3</a:t>
            </a:r>
            <a:r>
              <a:rPr lang="zh-TW" altLang="en-US" dirty="0" smtClean="0"/>
              <a:t> 進行分類，所以整體的 </a:t>
            </a:r>
            <a:r>
              <a:rPr lang="en-US" altLang="zh-TW" dirty="0" smtClean="0"/>
              <a:t>micro</a:t>
            </a:r>
            <a:r>
              <a:rPr lang="zh-TW" altLang="en-US" dirty="0" smtClean="0"/>
              <a:t> </a:t>
            </a:r>
            <a:r>
              <a:rPr lang="en-US" altLang="zh-TW" dirty="0" smtClean="0"/>
              <a:t>f1</a:t>
            </a:r>
            <a:r>
              <a:rPr lang="zh-TW" altLang="en-US" dirty="0" smtClean="0"/>
              <a:t>分數也從 </a:t>
            </a:r>
            <a:r>
              <a:rPr lang="en-US" altLang="zh-TW" dirty="0" smtClean="0"/>
              <a:t>0.47</a:t>
            </a:r>
            <a:r>
              <a:rPr lang="zh-TW" altLang="en-US" dirty="0" smtClean="0"/>
              <a:t> 提升到 </a:t>
            </a:r>
            <a:r>
              <a:rPr lang="en-US" altLang="zh-TW" dirty="0" smtClean="0"/>
              <a:t>0.51</a:t>
            </a:r>
            <a:r>
              <a:rPr lang="zh-TW" altLang="en-US" dirty="0" smtClean="0"/>
              <a:t>。</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25</a:t>
            </a:fld>
            <a:endParaRPr lang="zh-TW" altLang="en-US"/>
          </a:p>
        </p:txBody>
      </p:sp>
    </p:spTree>
    <p:extLst>
      <p:ext uri="{BB962C8B-B14F-4D97-AF65-F5344CB8AC3E}">
        <p14:creationId xmlns:p14="http://schemas.microsoft.com/office/powerpoint/2010/main" val="10328138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接下來介紹的是大六性格特質的預測結果。</a:t>
            </a:r>
            <a:endParaRPr lang="en-US" altLang="zh-TW" dirty="0" smtClean="0"/>
          </a:p>
          <a:p>
            <a:endParaRPr lang="en-US" altLang="zh-TW" dirty="0" smtClean="0"/>
          </a:p>
          <a:p>
            <a:r>
              <a:rPr lang="zh-TW" altLang="en-US" dirty="0" smtClean="0"/>
              <a:t>表格呈現的是以監督式學習與結合分群監督式學習預測使用者大六性格特質分數的結果，那這邊我們是以 </a:t>
            </a:r>
            <a:r>
              <a:rPr lang="en-US" altLang="zh-TW" dirty="0" err="1" smtClean="0"/>
              <a:t>rmse</a:t>
            </a:r>
            <a:r>
              <a:rPr lang="zh-TW" altLang="en-US" dirty="0" smtClean="0"/>
              <a:t> 進行比較。</a:t>
            </a:r>
            <a:endParaRPr lang="en-US" altLang="zh-TW" dirty="0" smtClean="0"/>
          </a:p>
          <a:p>
            <a:endParaRPr lang="en-US" altLang="zh-TW" dirty="0" smtClean="0"/>
          </a:p>
          <a:p>
            <a:r>
              <a:rPr lang="zh-TW" altLang="en-US" dirty="0" smtClean="0"/>
              <a:t>其中 </a:t>
            </a:r>
            <a:r>
              <a:rPr lang="en-US" altLang="zh-TW" dirty="0" smtClean="0"/>
              <a:t>baseline</a:t>
            </a:r>
            <a:r>
              <a:rPr lang="zh-TW" altLang="en-US" dirty="0" smtClean="0"/>
              <a:t> 為總是猜平均值當作預測值的 </a:t>
            </a:r>
            <a:r>
              <a:rPr lang="en-US" altLang="zh-TW" dirty="0" err="1" smtClean="0"/>
              <a:t>rmse</a:t>
            </a:r>
            <a:r>
              <a:rPr lang="zh-TW" altLang="en-US" dirty="0" smtClean="0"/>
              <a:t>。</a:t>
            </a:r>
            <a:endParaRPr lang="en-US" altLang="zh-TW" dirty="0" smtClean="0"/>
          </a:p>
          <a:p>
            <a:endParaRPr lang="en-US" altLang="zh-TW" dirty="0" smtClean="0"/>
          </a:p>
          <a:p>
            <a:r>
              <a:rPr lang="zh-TW" altLang="en-US" dirty="0" smtClean="0"/>
              <a:t>可以看到都是結合分群的監督式學習預測效果比較好。</a:t>
            </a:r>
            <a:endParaRPr lang="en-US" altLang="zh-TW" dirty="0" smtClean="0"/>
          </a:p>
          <a:p>
            <a:endParaRPr lang="en-US" altLang="zh-TW" dirty="0" smtClean="0"/>
          </a:p>
          <a:p>
            <a:r>
              <a:rPr lang="en-US" altLang="zh-TW" dirty="0" smtClean="0"/>
              <a:t>(</a:t>
            </a:r>
            <a:r>
              <a:rPr lang="zh-TW" altLang="en-US" dirty="0" smtClean="0"/>
              <a:t>點一下滑鼠</a:t>
            </a:r>
            <a:r>
              <a:rPr lang="en-US" altLang="zh-TW" dirty="0" smtClean="0"/>
              <a:t>)</a:t>
            </a:r>
          </a:p>
          <a:p>
            <a:endParaRPr lang="en-US" altLang="zh-TW" dirty="0" smtClean="0"/>
          </a:p>
          <a:p>
            <a:r>
              <a:rPr lang="zh-TW" altLang="en-US" dirty="0" smtClean="0"/>
              <a:t>而結合分群監督式學習中又以 </a:t>
            </a:r>
            <a:r>
              <a:rPr lang="en-US" altLang="zh-TW" dirty="0" smtClean="0"/>
              <a:t>Lasso ridge elastic net</a:t>
            </a:r>
            <a:r>
              <a:rPr lang="zh-TW" altLang="en-US" dirty="0" smtClean="0"/>
              <a:t>的準確度較佳。</a:t>
            </a:r>
            <a:endParaRPr lang="en-US" altLang="zh-TW" dirty="0" smtClean="0"/>
          </a:p>
          <a:p>
            <a:endParaRPr lang="en-US" altLang="zh-TW" dirty="0" smtClean="0"/>
          </a:p>
          <a:p>
            <a:r>
              <a:rPr lang="zh-TW" altLang="en-US" dirty="0" smtClean="0"/>
              <a:t>那大六性格特質中真誠性與情緒不穩定性與外向性是比較難預測的，而盡責性與經驗開放性在四種回歸模型上都有比較好的表現。</a:t>
            </a:r>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26</a:t>
            </a:fld>
            <a:endParaRPr lang="zh-TW" altLang="en-US"/>
          </a:p>
        </p:txBody>
      </p:sp>
    </p:spTree>
    <p:extLst>
      <p:ext uri="{BB962C8B-B14F-4D97-AF65-F5344CB8AC3E}">
        <p14:creationId xmlns:p14="http://schemas.microsoft.com/office/powerpoint/2010/main" val="37981270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最後是結論與未來展望的部分。</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27</a:t>
            </a:fld>
            <a:endParaRPr lang="zh-TW" altLang="en-US"/>
          </a:p>
        </p:txBody>
      </p:sp>
    </p:spTree>
    <p:extLst>
      <p:ext uri="{BB962C8B-B14F-4D97-AF65-F5344CB8AC3E}">
        <p14:creationId xmlns:p14="http://schemas.microsoft.com/office/powerpoint/2010/main" val="83393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經過本篇論文的實驗，我們將分為五點來討論。</a:t>
            </a:r>
            <a:endParaRPr lang="en-US" altLang="zh-TW" dirty="0" smtClean="0"/>
          </a:p>
          <a:p>
            <a:endParaRPr lang="en-US" altLang="zh-TW" dirty="0" smtClean="0"/>
          </a:p>
          <a:p>
            <a:r>
              <a:rPr lang="zh-TW" altLang="en-US" dirty="0" smtClean="0"/>
              <a:t>第一，預測使用者個人資訊時， </a:t>
            </a:r>
            <a:r>
              <a:rPr lang="en-US" altLang="zh-TW" dirty="0" smtClean="0"/>
              <a:t>random</a:t>
            </a:r>
            <a:r>
              <a:rPr lang="zh-TW" altLang="en-US" dirty="0" smtClean="0"/>
              <a:t> </a:t>
            </a:r>
            <a:r>
              <a:rPr lang="en-US" altLang="zh-TW" dirty="0" smtClean="0"/>
              <a:t>forests</a:t>
            </a:r>
            <a:r>
              <a:rPr lang="zh-TW" altLang="en-US" dirty="0" smtClean="0"/>
              <a:t> 的分類效果是最好的，而使用的特徵中，使用者對各類網頁的瀏覽</a:t>
            </a:r>
            <a:r>
              <a:rPr lang="zh-TW" altLang="en-US" dirty="0" smtClean="0"/>
              <a:t>比例對</a:t>
            </a:r>
            <a:r>
              <a:rPr lang="zh-TW" altLang="en-US" dirty="0" smtClean="0"/>
              <a:t>年齡以及性別預測較有幫助。</a:t>
            </a:r>
            <a:endParaRPr lang="en-US" altLang="zh-TW" dirty="0" smtClean="0"/>
          </a:p>
          <a:p>
            <a:endParaRPr lang="en-US" altLang="zh-TW" dirty="0" smtClean="0"/>
          </a:p>
          <a:p>
            <a:r>
              <a:rPr lang="zh-TW" altLang="en-US" dirty="0" smtClean="0"/>
              <a:t>感情狀態的預測中透過使用者在一天中各時段的瀏覽頻率比較能夠幫助預測。</a:t>
            </a:r>
            <a:endParaRPr lang="en-US" altLang="zh-TW" dirty="0" smtClean="0"/>
          </a:p>
          <a:p>
            <a:endParaRPr lang="en-US" altLang="zh-TW" dirty="0" smtClean="0"/>
          </a:p>
          <a:p>
            <a:r>
              <a:rPr lang="zh-TW" altLang="en-US" dirty="0" smtClean="0"/>
              <a:t>第二，預測大六性格特質分數時， </a:t>
            </a:r>
            <a:r>
              <a:rPr lang="en-US" altLang="zh-TW" dirty="0" smtClean="0"/>
              <a:t>Lasso</a:t>
            </a:r>
            <a:r>
              <a:rPr lang="zh-TW" altLang="en-US" dirty="0" smtClean="0"/>
              <a:t>、</a:t>
            </a:r>
            <a:r>
              <a:rPr lang="en-US" altLang="zh-TW" dirty="0" smtClean="0"/>
              <a:t>ridge</a:t>
            </a:r>
            <a:r>
              <a:rPr lang="zh-TW" altLang="en-US" dirty="0" smtClean="0"/>
              <a:t>、</a:t>
            </a:r>
            <a:r>
              <a:rPr lang="en-US" altLang="zh-TW" dirty="0" smtClean="0"/>
              <a:t>elastic</a:t>
            </a:r>
            <a:r>
              <a:rPr lang="zh-TW" altLang="en-US" dirty="0" smtClean="0"/>
              <a:t> </a:t>
            </a:r>
            <a:r>
              <a:rPr lang="en-US" altLang="zh-TW" dirty="0" smtClean="0"/>
              <a:t>net</a:t>
            </a:r>
            <a:r>
              <a:rPr lang="zh-TW" altLang="en-US" dirty="0" smtClean="0"/>
              <a:t> 都各有優勢，使用的特徵中，利用使用者對各網頁的瀏覽比例對性格特質分數的影響較大。</a:t>
            </a:r>
            <a:endParaRPr lang="en-US" altLang="zh-TW" dirty="0" smtClean="0"/>
          </a:p>
          <a:p>
            <a:endParaRPr lang="en-US" altLang="zh-TW" dirty="0" smtClean="0"/>
          </a:p>
          <a:p>
            <a:r>
              <a:rPr lang="zh-TW" altLang="en-US" dirty="0" smtClean="0"/>
              <a:t>第三，實驗證明網頁瀏覽紀錄能夠預測大六性格特質分數，因此網頁瀏覽紀錄也許能夠當作大六性格特質分數的其中一項參考資訊。</a:t>
            </a:r>
            <a:endParaRPr lang="en-US" altLang="zh-TW" dirty="0" smtClean="0"/>
          </a:p>
          <a:p>
            <a:endParaRPr lang="en-US" altLang="zh-TW" dirty="0" smtClean="0"/>
          </a:p>
          <a:p>
            <a:r>
              <a:rPr lang="zh-TW" altLang="en-US" dirty="0" smtClean="0"/>
              <a:t>第四，以往的使用者相關資訊的研究大部分都是預測個人資訊，而本篇論文證明了網頁瀏覽資訊是能夠預測到使用者個性層面的。</a:t>
            </a:r>
            <a:endParaRPr lang="en-US" altLang="zh-TW" dirty="0" smtClean="0"/>
          </a:p>
          <a:p>
            <a:endParaRPr lang="en-US" altLang="zh-TW" dirty="0" smtClean="0"/>
          </a:p>
          <a:p>
            <a:r>
              <a:rPr lang="zh-TW" altLang="en-US" dirty="0" smtClean="0"/>
              <a:t>最後，有些網頁平台並不強迫使用者填寫詳細個人資訊，但是他們是能夠透過記錄使用者在該平台上的瀏覽活動進行相關資訊的預測。例如，大部分的電商平台會員只需要以信箱作為註冊條件，藉此還是能透過在電商平台上的瀏覽紀錄預測使用者的個人資訊以及個性，以達到更精準的商品推薦。</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28</a:t>
            </a:fld>
            <a:endParaRPr lang="zh-TW" altLang="en-US"/>
          </a:p>
        </p:txBody>
      </p:sp>
    </p:spTree>
    <p:extLst>
      <p:ext uri="{BB962C8B-B14F-4D97-AF65-F5344CB8AC3E}">
        <p14:creationId xmlns:p14="http://schemas.microsoft.com/office/powerpoint/2010/main" val="26406203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mtClean="0"/>
              <a:t>再來是未來展望的部分。</a:t>
            </a:r>
            <a:endParaRPr lang="en-US" altLang="zh-TW" dirty="0" smtClean="0"/>
          </a:p>
          <a:p>
            <a:endParaRPr lang="en-US" altLang="zh-TW" dirty="0" smtClean="0"/>
          </a:p>
          <a:p>
            <a:r>
              <a:rPr lang="zh-TW" altLang="en-US" dirty="0" smtClean="0"/>
              <a:t>本篇論文最可惜的部分在於使用者人數較少，只有 </a:t>
            </a:r>
            <a:r>
              <a:rPr lang="en-US" altLang="zh-TW" dirty="0" smtClean="0"/>
              <a:t>672</a:t>
            </a:r>
            <a:r>
              <a:rPr lang="zh-TW" altLang="en-US" dirty="0" smtClean="0"/>
              <a:t> 人。</a:t>
            </a:r>
            <a:endParaRPr lang="en-US" altLang="zh-TW" dirty="0" smtClean="0"/>
          </a:p>
          <a:p>
            <a:endParaRPr lang="en-US" altLang="zh-TW" dirty="0" smtClean="0"/>
          </a:p>
          <a:p>
            <a:r>
              <a:rPr lang="zh-TW" altLang="en-US" dirty="0" smtClean="0"/>
              <a:t>因此容易受到少量的錯誤導致預測分數過低，訓練樣本數不足則難以 </a:t>
            </a:r>
            <a:r>
              <a:rPr lang="en-US" altLang="zh-TW" dirty="0" smtClean="0"/>
              <a:t>fit</a:t>
            </a:r>
            <a:r>
              <a:rPr lang="zh-TW" altLang="en-US" dirty="0" smtClean="0"/>
              <a:t> 到所有的狀況。</a:t>
            </a:r>
            <a:endParaRPr lang="en-US" altLang="zh-TW" dirty="0" smtClean="0"/>
          </a:p>
          <a:p>
            <a:endParaRPr lang="en-US" altLang="zh-TW" dirty="0" smtClean="0"/>
          </a:p>
          <a:p>
            <a:r>
              <a:rPr lang="zh-TW" altLang="en-US" dirty="0" smtClean="0"/>
              <a:t>因此未來希望能夠找出能夠獲得更多使用者網頁瀏覽紀錄的資訊幫助機器學習訓練。</a:t>
            </a:r>
            <a:endParaRPr lang="en-US" altLang="zh-TW" dirty="0" smtClean="0"/>
          </a:p>
          <a:p>
            <a:endParaRPr lang="en-US" altLang="zh-TW" dirty="0" smtClean="0"/>
          </a:p>
          <a:p>
            <a:r>
              <a:rPr lang="zh-TW" altLang="en-US" dirty="0" smtClean="0"/>
              <a:t>若在使用者人數充足的情況下，也可以結合深度學習，由於網頁瀏覽紀錄是具有時序性特徵的資料，因此透過 </a:t>
            </a:r>
            <a:r>
              <a:rPr lang="en-US" altLang="zh-TW" dirty="0" smtClean="0"/>
              <a:t>LSTM</a:t>
            </a:r>
            <a:r>
              <a:rPr lang="zh-TW" altLang="en-US" dirty="0" smtClean="0"/>
              <a:t> 將能夠發揮最大的效能。</a:t>
            </a:r>
            <a:endParaRPr lang="en-US" altLang="zh-TW" dirty="0" smtClean="0"/>
          </a:p>
          <a:p>
            <a:endParaRPr lang="en-US" altLang="zh-TW" dirty="0" smtClean="0"/>
          </a:p>
          <a:p>
            <a:r>
              <a:rPr lang="zh-TW" altLang="en-US" dirty="0" smtClean="0"/>
              <a:t>例如</a:t>
            </a:r>
            <a:r>
              <a:rPr lang="en-US" altLang="zh-TW" dirty="0" smtClean="0"/>
              <a:t>:</a:t>
            </a:r>
            <a:r>
              <a:rPr lang="zh-TW" altLang="en-US" dirty="0" smtClean="0"/>
              <a:t> 聖誕節前夕，餐廳、約會類型的網頁瀏覽率將會大大影響到感情狀態的預測。</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29</a:t>
            </a:fld>
            <a:endParaRPr lang="zh-TW" altLang="en-US"/>
          </a:p>
        </p:txBody>
      </p:sp>
    </p:spTree>
    <p:extLst>
      <p:ext uri="{BB962C8B-B14F-4D97-AF65-F5344CB8AC3E}">
        <p14:creationId xmlns:p14="http://schemas.microsoft.com/office/powerpoint/2010/main" val="659002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首先我</a:t>
            </a:r>
            <a:r>
              <a:rPr lang="zh-TW" altLang="en-US" dirty="0" smtClean="0"/>
              <a:t>要介紹的是本篇論文的研究動機</a:t>
            </a:r>
            <a:endParaRPr lang="en-US" altLang="zh-TW" dirty="0" smtClean="0"/>
          </a:p>
          <a:p>
            <a:endParaRPr lang="en-US" altLang="zh-TW" dirty="0" smtClean="0"/>
          </a:p>
          <a:p>
            <a:r>
              <a:rPr lang="zh-TW" altLang="en-US" dirty="0" smtClean="0"/>
              <a:t>由於實驗室擁有一份 </a:t>
            </a:r>
            <a:r>
              <a:rPr lang="en-US" altLang="zh-TW" dirty="0" smtClean="0"/>
              <a:t>600</a:t>
            </a:r>
            <a:r>
              <a:rPr lang="zh-TW" altLang="en-US" dirty="0" smtClean="0"/>
              <a:t> 位使用者的網頁瀏覽歷史紀錄以及使用者的相關資訊的資料，因此我就不斷得思考網頁瀏覽紀錄蘊含哪些可能性。</a:t>
            </a:r>
            <a:endParaRPr lang="en-US" altLang="zh-TW" dirty="0" smtClean="0"/>
          </a:p>
          <a:p>
            <a:endParaRPr lang="en-US" altLang="zh-TW" dirty="0" smtClean="0"/>
          </a:p>
          <a:p>
            <a:r>
              <a:rPr lang="zh-TW" altLang="en-US" dirty="0" smtClean="0"/>
              <a:t>我認為網頁瀏覽紀錄代表的是每一位使用者的瀏覽偏好，因為使用者可能會花很多時間搜尋他感興趣事物以及休閒娛樂上，甚至是查詢與他工作有關的網頁等等。</a:t>
            </a:r>
            <a:endParaRPr lang="en-US" altLang="zh-TW" dirty="0" smtClean="0"/>
          </a:p>
          <a:p>
            <a:endParaRPr lang="en-US" altLang="zh-TW" dirty="0" smtClean="0"/>
          </a:p>
          <a:p>
            <a:r>
              <a:rPr lang="zh-TW" altLang="en-US" dirty="0" smtClean="0"/>
              <a:t>因此不同的使用者族群所呈現的網頁瀏覽紀錄具有獨特性的，例如男性與女性的興趣喜好可能會有很大的差別、而社會人士與學生族群對工作領域的網頁搜尋量也會存在的差異、以及感情狀況的不同對於瀏覽網頁的類型也會有所不同。</a:t>
            </a:r>
            <a:endParaRPr lang="en-US" altLang="zh-TW" dirty="0" smtClean="0"/>
          </a:p>
          <a:p>
            <a:endParaRPr lang="en-US" altLang="zh-TW" dirty="0" smtClean="0"/>
          </a:p>
          <a:p>
            <a:r>
              <a:rPr lang="zh-TW" altLang="en-US" dirty="0" smtClean="0"/>
              <a:t>所以我就想說是否能從網頁瀏覽紀錄來反推回去使用者是屬於哪一種族群，或者是對於哪些事物感興趣</a:t>
            </a:r>
            <a:r>
              <a:rPr lang="zh-TW" altLang="en-US" dirty="0" smtClean="0"/>
              <a:t>、又或者</a:t>
            </a:r>
            <a:r>
              <a:rPr lang="zh-TW" altLang="en-US" dirty="0" smtClean="0"/>
              <a:t>是從事哪個領域的工作等等。</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4</a:t>
            </a:fld>
            <a:endParaRPr lang="zh-TW" altLang="en-US"/>
          </a:p>
        </p:txBody>
      </p:sp>
    </p:spTree>
    <p:extLst>
      <p:ext uri="{BB962C8B-B14F-4D97-AF65-F5344CB8AC3E}">
        <p14:creationId xmlns:p14="http://schemas.microsoft.com/office/powerpoint/2010/main" val="17126919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第二部分是介紹與本篇論文相同概念的相關應用。</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5</a:t>
            </a:fld>
            <a:endParaRPr lang="zh-TW" altLang="en-US"/>
          </a:p>
        </p:txBody>
      </p:sp>
    </p:spTree>
    <p:extLst>
      <p:ext uri="{BB962C8B-B14F-4D97-AF65-F5344CB8AC3E}">
        <p14:creationId xmlns:p14="http://schemas.microsoft.com/office/powerpoint/2010/main" val="15620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第一個相關研究要介紹的是 </a:t>
            </a:r>
            <a:r>
              <a:rPr lang="en-US" altLang="zh-TW" dirty="0" smtClean="0"/>
              <a:t>google</a:t>
            </a:r>
            <a:r>
              <a:rPr lang="zh-TW" altLang="en-US" dirty="0" smtClean="0"/>
              <a:t> </a:t>
            </a:r>
            <a:r>
              <a:rPr lang="en-US" altLang="zh-TW" dirty="0" err="1" smtClean="0"/>
              <a:t>adsense</a:t>
            </a:r>
            <a:r>
              <a:rPr lang="zh-TW" altLang="en-US" dirty="0" smtClean="0"/>
              <a:t>所提供的個人化廣告</a:t>
            </a:r>
            <a:endParaRPr lang="en-US" altLang="zh-TW" dirty="0" smtClean="0"/>
          </a:p>
          <a:p>
            <a:endParaRPr lang="en-US" altLang="zh-TW" dirty="0" smtClean="0"/>
          </a:p>
          <a:p>
            <a:r>
              <a:rPr lang="zh-TW" altLang="en-US" dirty="0" smtClean="0"/>
              <a:t>目前網路上的廣告趨勢逐漸轉型成透過分析使用者近期瀏覽過的網頁來了解使用者目前對於何種議題或是商品有興趣，再找出對應的商品廣告進行投放，這樣的廣告策略稱之為個人化廣告。</a:t>
            </a:r>
            <a:endParaRPr lang="en-US" altLang="zh-TW" dirty="0" smtClean="0"/>
          </a:p>
          <a:p>
            <a:endParaRPr lang="en-US" altLang="zh-TW" dirty="0" smtClean="0"/>
          </a:p>
          <a:p>
            <a:r>
              <a:rPr lang="zh-TW" altLang="en-US" dirty="0" smtClean="0"/>
              <a:t>例如，當我們平時在瀏覽網頁時，網頁經常會有一些廣告例如左圖，我們會發現這些廣告似乎是我們前不久才搜尋過的商品、或是相關議題。</a:t>
            </a:r>
            <a:endParaRPr lang="en-US" altLang="zh-TW" dirty="0" smtClean="0"/>
          </a:p>
          <a:p>
            <a:endParaRPr lang="en-US" altLang="zh-TW" dirty="0" smtClean="0"/>
          </a:p>
          <a:p>
            <a:r>
              <a:rPr lang="zh-TW" altLang="en-US" dirty="0" smtClean="0"/>
              <a:t>全世界已經超過 </a:t>
            </a:r>
            <a:r>
              <a:rPr lang="en-US" altLang="zh-TW" dirty="0" smtClean="0"/>
              <a:t>6</a:t>
            </a:r>
            <a:r>
              <a:rPr lang="zh-TW" altLang="en-US" dirty="0" smtClean="0"/>
              <a:t> 成的使用者透過 </a:t>
            </a:r>
            <a:r>
              <a:rPr lang="en-US" altLang="zh-TW" dirty="0" smtClean="0"/>
              <a:t>google</a:t>
            </a:r>
            <a:r>
              <a:rPr lang="zh-TW" altLang="en-US" dirty="0" smtClean="0"/>
              <a:t> </a:t>
            </a:r>
            <a:r>
              <a:rPr lang="en-US" altLang="zh-TW" dirty="0" smtClean="0"/>
              <a:t>chrome</a:t>
            </a:r>
            <a:r>
              <a:rPr lang="zh-TW" altLang="en-US" dirty="0" smtClean="0"/>
              <a:t> 瀏覽器進行網頁瀏覽，而大部分的使用者在使用 </a:t>
            </a:r>
            <a:r>
              <a:rPr lang="en-US" altLang="zh-TW" dirty="0" smtClean="0"/>
              <a:t>chrome</a:t>
            </a:r>
            <a:r>
              <a:rPr lang="zh-TW" altLang="en-US" dirty="0" smtClean="0"/>
              <a:t> 時，會藉由登入 </a:t>
            </a:r>
            <a:r>
              <a:rPr lang="en-US" altLang="zh-TW" dirty="0" smtClean="0"/>
              <a:t>google</a:t>
            </a:r>
            <a:r>
              <a:rPr lang="zh-TW" altLang="en-US" dirty="0" smtClean="0"/>
              <a:t> </a:t>
            </a:r>
            <a:r>
              <a:rPr lang="zh-TW" altLang="en-US" dirty="0" smtClean="0"/>
              <a:t>帳號</a:t>
            </a:r>
            <a:r>
              <a:rPr lang="zh-TW" altLang="en-US" dirty="0" smtClean="0"/>
              <a:t>來取得平時習慣的瀏覽環境，此時將會啟動個人化廣告的功能。</a:t>
            </a:r>
            <a:endParaRPr lang="en-US" altLang="zh-TW" dirty="0" smtClean="0"/>
          </a:p>
          <a:p>
            <a:endParaRPr lang="en-US" altLang="zh-TW" dirty="0" smtClean="0"/>
          </a:p>
          <a:p>
            <a:r>
              <a:rPr lang="zh-TW" altLang="en-US" dirty="0" smtClean="0"/>
              <a:t>而 </a:t>
            </a:r>
            <a:r>
              <a:rPr lang="en-US" altLang="zh-TW" dirty="0" smtClean="0"/>
              <a:t>google</a:t>
            </a:r>
            <a:r>
              <a:rPr lang="zh-TW" altLang="en-US" dirty="0" smtClean="0"/>
              <a:t> </a:t>
            </a:r>
            <a:r>
              <a:rPr lang="en-US" altLang="zh-TW" dirty="0" err="1" smtClean="0"/>
              <a:t>adsense</a:t>
            </a:r>
            <a:r>
              <a:rPr lang="zh-TW" altLang="en-US" dirty="0" smtClean="0"/>
              <a:t> 提供的個人化廣告原理是利用使用者的瀏覽紀錄進行分析，藉此利用使用者最近搜尋的關鍵字與瀏覽紀錄找出最適合的商品廣告進行投放。</a:t>
            </a:r>
            <a:endParaRPr lang="en-US" altLang="zh-TW" dirty="0" smtClean="0"/>
          </a:p>
          <a:p>
            <a:endParaRPr lang="en-US" altLang="zh-TW" dirty="0" smtClean="0"/>
          </a:p>
          <a:p>
            <a:r>
              <a:rPr lang="zh-TW" altLang="en-US" dirty="0" smtClean="0"/>
              <a:t>此應用是透過使用者跨網頁的瀏覽紀錄</a:t>
            </a:r>
            <a:r>
              <a:rPr lang="zh-TW" altLang="en-US" dirty="0" smtClean="0"/>
              <a:t>，來預測</a:t>
            </a:r>
            <a:r>
              <a:rPr lang="zh-TW" altLang="en-US" dirty="0" smtClean="0"/>
              <a:t>使用者對何種廣告較有興趣。</a:t>
            </a:r>
            <a:endParaRPr lang="en-US" altLang="zh-TW" dirty="0" smtClean="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6</a:t>
            </a:fld>
            <a:endParaRPr lang="zh-TW" altLang="en-US"/>
          </a:p>
        </p:txBody>
      </p:sp>
    </p:spTree>
    <p:extLst>
      <p:ext uri="{BB962C8B-B14F-4D97-AF65-F5344CB8AC3E}">
        <p14:creationId xmlns:p14="http://schemas.microsoft.com/office/powerpoint/2010/main" val="19454829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第二個相關研究要介紹的是劍橋分析公司所做的應用。</a:t>
            </a:r>
            <a:endParaRPr lang="en-US" altLang="zh-TW" dirty="0" smtClean="0"/>
          </a:p>
          <a:p>
            <a:endParaRPr lang="en-US" altLang="zh-TW" dirty="0" smtClean="0"/>
          </a:p>
          <a:p>
            <a:r>
              <a:rPr lang="zh-TW" altLang="en-US" dirty="0" smtClean="0"/>
              <a:t>在 </a:t>
            </a:r>
            <a:r>
              <a:rPr lang="en-US" altLang="zh-TW" dirty="0" smtClean="0"/>
              <a:t>2016</a:t>
            </a:r>
            <a:r>
              <a:rPr lang="zh-TW" altLang="en-US" dirty="0" smtClean="0"/>
              <a:t> 年美國總統選舉時，劍橋分析公司透過較有爭議的方式取得 </a:t>
            </a:r>
            <a:r>
              <a:rPr lang="en-US" altLang="zh-TW" dirty="0" err="1" smtClean="0"/>
              <a:t>facebook</a:t>
            </a:r>
            <a:r>
              <a:rPr lang="zh-TW" altLang="en-US" dirty="0" smtClean="0"/>
              <a:t> 上 </a:t>
            </a:r>
            <a:r>
              <a:rPr lang="en-US" altLang="zh-TW" dirty="0" smtClean="0"/>
              <a:t>5000</a:t>
            </a:r>
            <a:r>
              <a:rPr lang="zh-TW" altLang="en-US" dirty="0" smtClean="0"/>
              <a:t> 萬名使用者的個人資訊以及使用者對哪些文章類型按讚，透過這些使用者資料進行使用者大五性格分數的預測，再透過大五性格了解每一位使用者的個性。</a:t>
            </a:r>
            <a:endParaRPr lang="en-US" altLang="zh-TW" dirty="0" smtClean="0"/>
          </a:p>
          <a:p>
            <a:endParaRPr lang="en-US" altLang="zh-TW" dirty="0" smtClean="0"/>
          </a:p>
          <a:p>
            <a:r>
              <a:rPr lang="zh-TW" altLang="en-US" dirty="0" smtClean="0"/>
              <a:t>再針對不同個性的使用者投放不同的競選廣告，進而影響選情。</a:t>
            </a:r>
            <a:endParaRPr lang="en-US" altLang="zh-TW" dirty="0" smtClean="0"/>
          </a:p>
          <a:p>
            <a:endParaRPr lang="en-US" altLang="zh-TW" dirty="0" smtClean="0"/>
          </a:p>
          <a:p>
            <a:r>
              <a:rPr lang="zh-TW" altLang="en-US" dirty="0" smtClean="0"/>
              <a:t>其中大五性格特質為現代心理學中被認為是代表所有人格特質中的基本架構</a:t>
            </a:r>
            <a:r>
              <a:rPr lang="zh-TW" altLang="en-US" dirty="0" smtClean="0"/>
              <a:t>，那詳細</a:t>
            </a:r>
            <a:r>
              <a:rPr lang="zh-TW" altLang="en-US" dirty="0" smtClean="0"/>
              <a:t>的大五性格特質將會在後面做說明。</a:t>
            </a:r>
            <a:endParaRPr lang="en-US" altLang="zh-TW" dirty="0" smtClean="0"/>
          </a:p>
          <a:p>
            <a:endParaRPr lang="en-US" altLang="zh-TW" dirty="0" smtClean="0"/>
          </a:p>
          <a:p>
            <a:r>
              <a:rPr lang="zh-TW" altLang="en-US" dirty="0" smtClean="0"/>
              <a:t>此應用是透過在特定網頁平台內的瀏覽</a:t>
            </a:r>
            <a:r>
              <a:rPr lang="zh-TW" altLang="en-US" dirty="0" smtClean="0"/>
              <a:t>紀來預測</a:t>
            </a:r>
            <a:r>
              <a:rPr lang="zh-TW" altLang="en-US" dirty="0" smtClean="0"/>
              <a:t>使用者的個性。</a:t>
            </a:r>
            <a:endParaRPr lang="en-US" altLang="zh-TW" dirty="0" smtClean="0"/>
          </a:p>
          <a:p>
            <a:endParaRPr lang="en-US" altLang="zh-TW" dirty="0" smtClean="0"/>
          </a:p>
          <a:p>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7</a:t>
            </a:fld>
            <a:endParaRPr lang="zh-TW" altLang="en-US"/>
          </a:p>
        </p:txBody>
      </p:sp>
    </p:spTree>
    <p:extLst>
      <p:ext uri="{BB962C8B-B14F-4D97-AF65-F5344CB8AC3E}">
        <p14:creationId xmlns:p14="http://schemas.microsoft.com/office/powerpoint/2010/main" val="11011522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第三個應用是我先前的研究，透過與本論文相同的資料集預測使用者在特殊節日期間與平時對於電子商務網頁的瀏覽比例變化。</a:t>
            </a:r>
            <a:endParaRPr lang="en-US" altLang="zh-TW" dirty="0" smtClean="0"/>
          </a:p>
          <a:p>
            <a:endParaRPr lang="en-US" altLang="zh-TW" dirty="0" smtClean="0"/>
          </a:p>
          <a:p>
            <a:r>
              <a:rPr lang="zh-TW" altLang="en-US" dirty="0" smtClean="0"/>
              <a:t>其中我以使用者的網頁瀏覽紀錄、性別、年齡、感情狀態當作特徵，藉由基本的監督式學習模型進行預測使用者在特殊節日是否會提高電子商務平台的瀏覽比例。</a:t>
            </a:r>
            <a:endParaRPr lang="en-US" altLang="zh-TW" dirty="0" smtClean="0"/>
          </a:p>
          <a:p>
            <a:endParaRPr lang="en-US" altLang="zh-TW" dirty="0" smtClean="0"/>
          </a:p>
          <a:p>
            <a:r>
              <a:rPr lang="zh-TW" altLang="en-US" dirty="0" smtClean="0"/>
              <a:t>這樣的研究貢獻是可以幫助電子商務平台針對不同瀏覽習慣的使用者給予特定的行銷手段，來節省廣告成本並使廣告效果最大化。</a:t>
            </a:r>
            <a:endParaRPr lang="en-US" altLang="zh-TW" dirty="0" smtClean="0"/>
          </a:p>
          <a:p>
            <a:endParaRPr lang="en-US" altLang="zh-TW" dirty="0" smtClean="0"/>
          </a:p>
          <a:p>
            <a:r>
              <a:rPr lang="zh-TW" altLang="en-US" dirty="0" smtClean="0"/>
              <a:t>預測結果可以藉由下方表格來觀察，表格中四種分類器的預測結果是以 </a:t>
            </a:r>
            <a:r>
              <a:rPr lang="en-US" altLang="zh-TW" dirty="0" smtClean="0"/>
              <a:t>AUC</a:t>
            </a:r>
            <a:r>
              <a:rPr lang="zh-TW" altLang="en-US" dirty="0" smtClean="0"/>
              <a:t> 來呈現，準確度上都有良好的表現。</a:t>
            </a:r>
            <a:endParaRPr lang="en-US" altLang="zh-TW" dirty="0" smtClean="0"/>
          </a:p>
          <a:p>
            <a:endParaRPr lang="en-US" altLang="zh-TW" dirty="0" smtClean="0"/>
          </a:p>
          <a:p>
            <a:r>
              <a:rPr lang="zh-TW" altLang="en-US" dirty="0" smtClean="0"/>
              <a:t>那此</a:t>
            </a:r>
            <a:r>
              <a:rPr lang="zh-TW" altLang="en-US" dirty="0" smtClean="0"/>
              <a:t>應用為透過使用者瀏覽紀錄預測使用者的瀏覽行為變化。</a:t>
            </a:r>
            <a:endParaRPr lang="en-US" altLang="zh-TW" dirty="0" smtClean="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8</a:t>
            </a:fld>
            <a:endParaRPr lang="zh-TW" altLang="en-US"/>
          </a:p>
        </p:txBody>
      </p:sp>
    </p:spTree>
    <p:extLst>
      <p:ext uri="{BB962C8B-B14F-4D97-AF65-F5344CB8AC3E}">
        <p14:creationId xmlns:p14="http://schemas.microsoft.com/office/powerpoint/2010/main" val="3110038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接下來我將介紹本論文所使用的資料集，以及預測中所使用的特徵是如何設計的。</a:t>
            </a:r>
            <a:endParaRPr lang="zh-TW" altLang="en-US" dirty="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9</a:t>
            </a:fld>
            <a:endParaRPr lang="zh-TW" altLang="en-US"/>
          </a:p>
        </p:txBody>
      </p:sp>
    </p:spTree>
    <p:extLst>
      <p:ext uri="{BB962C8B-B14F-4D97-AF65-F5344CB8AC3E}">
        <p14:creationId xmlns:p14="http://schemas.microsoft.com/office/powerpoint/2010/main" val="24241607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smtClean="0"/>
              <a:t>首先，原始資料集總共分為</a:t>
            </a:r>
            <a:r>
              <a:rPr lang="en-US" altLang="zh-TW" dirty="0" smtClean="0"/>
              <a:t>3</a:t>
            </a:r>
            <a:r>
              <a:rPr lang="zh-TW" altLang="en-US" dirty="0" smtClean="0"/>
              <a:t>個</a:t>
            </a:r>
            <a:r>
              <a:rPr lang="zh-TW" altLang="en-US" dirty="0" smtClean="0"/>
              <a:t>部分，分別是網頁瀏覽歷史紀錄、使用者詳細個人資訊以及使用者的大六性格特質分數。</a:t>
            </a:r>
            <a:endParaRPr lang="en-US" altLang="zh-TW" dirty="0" smtClean="0"/>
          </a:p>
          <a:p>
            <a:endParaRPr lang="en-US" altLang="zh-TW" dirty="0" smtClean="0"/>
          </a:p>
          <a:p>
            <a:r>
              <a:rPr lang="zh-TW" altLang="en-US" dirty="0" smtClean="0"/>
              <a:t>擁有網頁瀏覽歷史紀錄的使用者為 </a:t>
            </a:r>
            <a:r>
              <a:rPr lang="en-US" altLang="zh-TW" dirty="0" smtClean="0"/>
              <a:t>672</a:t>
            </a:r>
            <a:r>
              <a:rPr lang="zh-TW" altLang="en-US" dirty="0" smtClean="0"/>
              <a:t> 人、擁有詳細個人資訊的使用者為 </a:t>
            </a:r>
            <a:r>
              <a:rPr lang="en-US" altLang="zh-TW" dirty="0" smtClean="0"/>
              <a:t>508</a:t>
            </a:r>
            <a:r>
              <a:rPr lang="zh-TW" altLang="en-US" dirty="0" smtClean="0"/>
              <a:t> 人、擁有大六性格特質分數的使用者為 </a:t>
            </a:r>
            <a:r>
              <a:rPr lang="en-US" altLang="zh-TW" dirty="0" smtClean="0"/>
              <a:t>513</a:t>
            </a:r>
            <a:r>
              <a:rPr lang="zh-TW" altLang="en-US" dirty="0" smtClean="0"/>
              <a:t> 人。</a:t>
            </a:r>
            <a:endParaRPr lang="en-US" altLang="zh-TW" dirty="0" smtClean="0"/>
          </a:p>
          <a:p>
            <a:endParaRPr lang="en-US" altLang="zh-TW" dirty="0" smtClean="0"/>
          </a:p>
          <a:p>
            <a:r>
              <a:rPr lang="zh-TW" altLang="en-US" dirty="0" smtClean="0"/>
              <a:t>其中</a:t>
            </a:r>
            <a:r>
              <a:rPr lang="en-US" altLang="zh-TW" dirty="0" smtClean="0"/>
              <a:t>3</a:t>
            </a:r>
            <a:r>
              <a:rPr lang="zh-TW" altLang="en-US" dirty="0" smtClean="0"/>
              <a:t>個部分的集何關係為右圖，擁有瀏覽紀錄的 </a:t>
            </a:r>
            <a:r>
              <a:rPr lang="en-US" altLang="zh-TW" dirty="0" smtClean="0"/>
              <a:t>672</a:t>
            </a:r>
            <a:r>
              <a:rPr lang="zh-TW" altLang="en-US" dirty="0" smtClean="0"/>
              <a:t> 位使用者中、具有大六性格特質分數的使用者為 </a:t>
            </a:r>
            <a:r>
              <a:rPr lang="en-US" altLang="zh-TW" dirty="0" smtClean="0"/>
              <a:t>513</a:t>
            </a:r>
            <a:r>
              <a:rPr lang="zh-TW" altLang="en-US" dirty="0" smtClean="0"/>
              <a:t> 人、同時擁有瀏覽紀錄以及大六性格特質分數的使用者中有 </a:t>
            </a:r>
            <a:r>
              <a:rPr lang="en-US" altLang="zh-TW" dirty="0" smtClean="0"/>
              <a:t>508</a:t>
            </a:r>
            <a:r>
              <a:rPr lang="zh-TW" altLang="en-US" dirty="0" smtClean="0"/>
              <a:t> 位擁有詳細的個人資訊。</a:t>
            </a:r>
            <a:endParaRPr lang="en-US" altLang="zh-TW" dirty="0" smtClean="0"/>
          </a:p>
          <a:p>
            <a:endParaRPr lang="en-US" altLang="zh-TW" dirty="0" smtClean="0"/>
          </a:p>
          <a:p>
            <a:r>
              <a:rPr lang="zh-TW" altLang="en-US" dirty="0" smtClean="0"/>
              <a:t>接下來我會一一介紹這 </a:t>
            </a:r>
            <a:r>
              <a:rPr lang="en-US" altLang="zh-TW" dirty="0" smtClean="0"/>
              <a:t>3</a:t>
            </a:r>
            <a:r>
              <a:rPr lang="zh-TW" altLang="en-US" dirty="0" smtClean="0"/>
              <a:t> 個部分資料是如何組成的。</a:t>
            </a:r>
            <a:endParaRPr lang="en-US" altLang="zh-TW" dirty="0" smtClean="0"/>
          </a:p>
          <a:p>
            <a:endParaRPr lang="en-US" altLang="zh-TW" dirty="0" smtClean="0"/>
          </a:p>
        </p:txBody>
      </p:sp>
      <p:sp>
        <p:nvSpPr>
          <p:cNvPr id="4" name="投影片編號版面配置區 3"/>
          <p:cNvSpPr>
            <a:spLocks noGrp="1"/>
          </p:cNvSpPr>
          <p:nvPr>
            <p:ph type="sldNum" sz="quarter" idx="10"/>
          </p:nvPr>
        </p:nvSpPr>
        <p:spPr/>
        <p:txBody>
          <a:bodyPr/>
          <a:lstStyle/>
          <a:p>
            <a:fld id="{9F84C081-47DD-42BA-9274-E133BC1899A5}" type="slidenum">
              <a:rPr lang="zh-TW" altLang="en-US" smtClean="0"/>
              <a:t>10</a:t>
            </a:fld>
            <a:endParaRPr lang="zh-TW" altLang="en-US"/>
          </a:p>
        </p:txBody>
      </p:sp>
    </p:spTree>
    <p:extLst>
      <p:ext uri="{BB962C8B-B14F-4D97-AF65-F5344CB8AC3E}">
        <p14:creationId xmlns:p14="http://schemas.microsoft.com/office/powerpoint/2010/main" val="2682225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標題投影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TW" altLang="en-US" smtClean="0"/>
              <a:t>按一下以編輯母片標題樣式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TW" altLang="en-US" smtClean="0"/>
              <a:t>按一下以編輯母片副標題樣式</a:t>
            </a:r>
            <a:endParaRPr lang="en-US" dirty="0"/>
          </a:p>
        </p:txBody>
      </p:sp>
      <p:sp>
        <p:nvSpPr>
          <p:cNvPr id="4" name="Date Placeholder 3"/>
          <p:cNvSpPr>
            <a:spLocks noGrp="1"/>
          </p:cNvSpPr>
          <p:nvPr>
            <p:ph type="dt" sz="half" idx="10"/>
          </p:nvPr>
        </p:nvSpPr>
        <p:spPr/>
        <p:txBody>
          <a:bodyPr/>
          <a:lstStyle/>
          <a:p>
            <a:fld id="{6859FFED-DFF1-49E8-BA86-C9E3FB891582}" type="datetime1">
              <a:rPr lang="zh-TW" altLang="en-US" smtClean="0"/>
              <a:t>2018/6/21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F6A09D-159B-4313-80A4-EA0632F358DB}"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9909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C93B4C91-7A35-4524-AE36-689A4DAC01E0}" type="datetime1">
              <a:rPr lang="zh-TW" altLang="en-US" smtClean="0"/>
              <a:t>2018/6/21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3377505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直排標題及文字">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TW" altLang="en-US" smtClean="0"/>
              <a:t>按一下以編輯母片標題樣式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2767DD4B-8691-4885-A0BC-9812F881BE72}" type="datetime1">
              <a:rPr lang="zh-TW" altLang="en-US" smtClean="0"/>
              <a:t>2018/6/21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32159646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物件">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TW" altLang="en-US" smtClean="0"/>
              <a:t>按一下以編輯母片標題樣式</a:t>
            </a:r>
            <a:endParaRPr lang="en-US" dirty="0"/>
          </a:p>
        </p:txBody>
      </p:sp>
      <p:sp>
        <p:nvSpPr>
          <p:cNvPr id="3" name="Content Placeholder 2"/>
          <p:cNvSpPr>
            <a:spLocks noGrp="1"/>
          </p:cNvSpPr>
          <p:nvPr>
            <p:ph idx="1"/>
          </p:nvPr>
        </p:nvSpPr>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10"/>
          </p:nvPr>
        </p:nvSpPr>
        <p:spPr/>
        <p:txBody>
          <a:bodyPr/>
          <a:lstStyle/>
          <a:p>
            <a:fld id="{6D5B0B5F-7A5C-4DC9-B5AD-B03ADAF68F18}" type="datetime1">
              <a:rPr lang="zh-TW" altLang="en-US" smtClean="0"/>
              <a:t>2018/6/21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390329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章節標題">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TW" altLang="en-US" smtClean="0"/>
              <a:t>編輯母片文字樣式</a:t>
            </a:r>
          </a:p>
        </p:txBody>
      </p:sp>
      <p:sp>
        <p:nvSpPr>
          <p:cNvPr id="4" name="Date Placeholder 3"/>
          <p:cNvSpPr>
            <a:spLocks noGrp="1"/>
          </p:cNvSpPr>
          <p:nvPr>
            <p:ph type="dt" sz="half" idx="10"/>
          </p:nvPr>
        </p:nvSpPr>
        <p:spPr/>
        <p:txBody>
          <a:bodyPr/>
          <a:lstStyle/>
          <a:p>
            <a:fld id="{67183F07-9D5A-43A9-8D54-1C9059D2681E}" type="datetime1">
              <a:rPr lang="zh-TW" altLang="en-US" smtClean="0"/>
              <a:t>2018/6/21</a:t>
            </a:fld>
            <a:endParaRPr lang="zh-TW" altLang="en-US"/>
          </a:p>
        </p:txBody>
      </p:sp>
      <p:sp>
        <p:nvSpPr>
          <p:cNvPr id="5" name="Footer Placeholder 4"/>
          <p:cNvSpPr>
            <a:spLocks noGrp="1"/>
          </p:cNvSpPr>
          <p:nvPr>
            <p:ph type="ftr" sz="quarter" idx="11"/>
          </p:nvPr>
        </p:nvSpPr>
        <p:spPr/>
        <p:txBody>
          <a:bodyPr/>
          <a:lstStyle/>
          <a:p>
            <a:endParaRPr lang="zh-TW" altLang="en-US"/>
          </a:p>
        </p:txBody>
      </p:sp>
      <p:sp>
        <p:nvSpPr>
          <p:cNvPr id="6" name="Slide Number Placeholder 5"/>
          <p:cNvSpPr>
            <a:spLocks noGrp="1"/>
          </p:cNvSpPr>
          <p:nvPr>
            <p:ph type="sldNum" sz="quarter" idx="12"/>
          </p:nvPr>
        </p:nvSpPr>
        <p:spPr/>
        <p:txBody>
          <a:bodyPr/>
          <a:lstStyle/>
          <a:p>
            <a:fld id="{80F6A09D-159B-4313-80A4-EA0632F358DB}" type="slidenum">
              <a:rPr lang="zh-TW" altLang="en-US" smtClean="0"/>
              <a:t>‹#›</a:t>
            </a:fld>
            <a:endParaRPr lang="zh-TW"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75760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項物件">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Date Placeholder 4"/>
          <p:cNvSpPr>
            <a:spLocks noGrp="1"/>
          </p:cNvSpPr>
          <p:nvPr>
            <p:ph type="dt" sz="half" idx="10"/>
          </p:nvPr>
        </p:nvSpPr>
        <p:spPr/>
        <p:txBody>
          <a:bodyPr/>
          <a:lstStyle/>
          <a:p>
            <a:fld id="{267405DD-2386-41B4-B7A2-8A1E354E981A}" type="datetime1">
              <a:rPr lang="zh-TW" altLang="en-US" smtClean="0"/>
              <a:t>2018/6/21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10220979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對">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4" name="Content Placeholder 3"/>
          <p:cNvSpPr>
            <a:spLocks noGrp="1"/>
          </p:cNvSpPr>
          <p:nvPr>
            <p:ph sz="half" idx="2"/>
          </p:nvPr>
        </p:nvSpPr>
        <p:spPr>
          <a:xfrm>
            <a:off x="109728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smtClean="0"/>
              <a:t>編輯母片文字樣式</a:t>
            </a:r>
          </a:p>
        </p:txBody>
      </p:sp>
      <p:sp>
        <p:nvSpPr>
          <p:cNvPr id="6" name="Content Placeholder 5"/>
          <p:cNvSpPr>
            <a:spLocks noGrp="1"/>
          </p:cNvSpPr>
          <p:nvPr>
            <p:ph sz="quarter" idx="4"/>
          </p:nvPr>
        </p:nvSpPr>
        <p:spPr>
          <a:xfrm>
            <a:off x="6217920" y="2582334"/>
            <a:ext cx="4937760" cy="33782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7" name="Date Placeholder 6"/>
          <p:cNvSpPr>
            <a:spLocks noGrp="1"/>
          </p:cNvSpPr>
          <p:nvPr>
            <p:ph type="dt" sz="half" idx="10"/>
          </p:nvPr>
        </p:nvSpPr>
        <p:spPr/>
        <p:txBody>
          <a:bodyPr/>
          <a:lstStyle/>
          <a:p>
            <a:fld id="{1A145C6C-188C-4905-B05E-682B526408CE}" type="datetime1">
              <a:rPr lang="zh-TW" altLang="en-US" smtClean="0"/>
              <a:t>2018/6/21</a:t>
            </a:fld>
            <a:endParaRPr lang="zh-TW" altLang="en-US"/>
          </a:p>
        </p:txBody>
      </p:sp>
      <p:sp>
        <p:nvSpPr>
          <p:cNvPr id="8" name="Footer Placeholder 7"/>
          <p:cNvSpPr>
            <a:spLocks noGrp="1"/>
          </p:cNvSpPr>
          <p:nvPr>
            <p:ph type="ftr" sz="quarter" idx="11"/>
          </p:nvPr>
        </p:nvSpPr>
        <p:spPr/>
        <p:txBody>
          <a:bodyPr/>
          <a:lstStyle/>
          <a:p>
            <a:endParaRPr lang="zh-TW" altLang="en-US"/>
          </a:p>
        </p:txBody>
      </p:sp>
      <p:sp>
        <p:nvSpPr>
          <p:cNvPr id="9" name="Slide Number Placeholder 8"/>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24260017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smtClean="0"/>
              <a:t>按一下以編輯母片標題樣式</a:t>
            </a:r>
            <a:endParaRPr lang="en-US" dirty="0"/>
          </a:p>
        </p:txBody>
      </p:sp>
      <p:sp>
        <p:nvSpPr>
          <p:cNvPr id="3" name="Date Placeholder 2"/>
          <p:cNvSpPr>
            <a:spLocks noGrp="1"/>
          </p:cNvSpPr>
          <p:nvPr>
            <p:ph type="dt" sz="half" idx="10"/>
          </p:nvPr>
        </p:nvSpPr>
        <p:spPr/>
        <p:txBody>
          <a:bodyPr/>
          <a:lstStyle/>
          <a:p>
            <a:fld id="{F22EB69C-FA48-4214-A101-9AAC9CCEE773}" type="datetime1">
              <a:rPr lang="zh-TW" altLang="en-US" smtClean="0"/>
              <a:t>2018/6/21</a:t>
            </a:fld>
            <a:endParaRPr lang="zh-TW" altLang="en-US"/>
          </a:p>
        </p:txBody>
      </p:sp>
      <p:sp>
        <p:nvSpPr>
          <p:cNvPr id="4" name="Footer Placeholder 3"/>
          <p:cNvSpPr>
            <a:spLocks noGrp="1"/>
          </p:cNvSpPr>
          <p:nvPr>
            <p:ph type="ftr" sz="quarter" idx="11"/>
          </p:nvPr>
        </p:nvSpPr>
        <p:spPr/>
        <p:txBody>
          <a:bodyPr/>
          <a:lstStyle/>
          <a:p>
            <a:endParaRPr lang="zh-TW" altLang="en-US"/>
          </a:p>
        </p:txBody>
      </p:sp>
      <p:sp>
        <p:nvSpPr>
          <p:cNvPr id="5" name="Slide Number Placeholder 4"/>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6158779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01428FC-CEF6-4EBB-9946-478AF8B111E6}" type="datetime1">
              <a:rPr lang="zh-TW" altLang="en-US" smtClean="0"/>
              <a:t>2018/6/21</a:t>
            </a:fld>
            <a:endParaRPr lang="zh-TW"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TW" altLang="en-US"/>
          </a:p>
        </p:txBody>
      </p:sp>
      <p:sp>
        <p:nvSpPr>
          <p:cNvPr id="9" name="Slide Number Placeholder 8"/>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25563740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含標題的內容">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TW" altLang="en-US" smtClean="0"/>
              <a:t>按一下以編輯母片標題樣式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F47BB6F-6CC3-45AC-B6F0-18CAD84C4A57}" type="datetime1">
              <a:rPr lang="zh-TW" altLang="en-US" smtClean="0"/>
              <a:t>2018/6/21</a:t>
            </a:fld>
            <a:endParaRPr lang="zh-TW"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TW"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11694855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含標題的圖片">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TW" altLang="en-US" smtClean="0"/>
              <a:t>按一下以編輯母片標題樣式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smtClean="0"/>
              <a:t>按一下圖示以新增圖片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TW" altLang="en-US" smtClean="0"/>
              <a:t>編輯母片文字樣式</a:t>
            </a:r>
          </a:p>
        </p:txBody>
      </p:sp>
      <p:sp>
        <p:nvSpPr>
          <p:cNvPr id="5" name="Date Placeholder 4"/>
          <p:cNvSpPr>
            <a:spLocks noGrp="1"/>
          </p:cNvSpPr>
          <p:nvPr>
            <p:ph type="dt" sz="half" idx="10"/>
          </p:nvPr>
        </p:nvSpPr>
        <p:spPr/>
        <p:txBody>
          <a:bodyPr/>
          <a:lstStyle/>
          <a:p>
            <a:fld id="{3EE89E1D-8705-4B97-B14B-F6458BF35384}" type="datetime1">
              <a:rPr lang="zh-TW" altLang="en-US" smtClean="0"/>
              <a:t>2018/6/21</a:t>
            </a:fld>
            <a:endParaRPr lang="zh-TW" altLang="en-US"/>
          </a:p>
        </p:txBody>
      </p:sp>
      <p:sp>
        <p:nvSpPr>
          <p:cNvPr id="6" name="Footer Placeholder 5"/>
          <p:cNvSpPr>
            <a:spLocks noGrp="1"/>
          </p:cNvSpPr>
          <p:nvPr>
            <p:ph type="ftr" sz="quarter" idx="11"/>
          </p:nvPr>
        </p:nvSpPr>
        <p:spPr/>
        <p:txBody>
          <a:bodyPr/>
          <a:lstStyle/>
          <a:p>
            <a:endParaRPr lang="zh-TW" altLang="en-US"/>
          </a:p>
        </p:txBody>
      </p:sp>
      <p:sp>
        <p:nvSpPr>
          <p:cNvPr id="7" name="Slide Number Placeholder 6"/>
          <p:cNvSpPr>
            <a:spLocks noGrp="1"/>
          </p:cNvSpPr>
          <p:nvPr>
            <p:ph type="sldNum" sz="quarter" idx="12"/>
          </p:nvPr>
        </p:nvSpPr>
        <p:spPr/>
        <p:txBody>
          <a:bodyPr/>
          <a:lstStyle/>
          <a:p>
            <a:fld id="{80F6A09D-159B-4313-80A4-EA0632F358DB}" type="slidenum">
              <a:rPr lang="zh-TW" altLang="en-US" smtClean="0"/>
              <a:t>‹#›</a:t>
            </a:fld>
            <a:endParaRPr lang="zh-TW" altLang="en-US"/>
          </a:p>
        </p:txBody>
      </p:sp>
    </p:spTree>
    <p:extLst>
      <p:ext uri="{BB962C8B-B14F-4D97-AF65-F5344CB8AC3E}">
        <p14:creationId xmlns:p14="http://schemas.microsoft.com/office/powerpoint/2010/main" val="2997231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TW" altLang="en-US" smtClean="0"/>
              <a:t>按一下以編輯母片標題樣式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TW" altLang="en-US" smtClean="0"/>
              <a:t>編輯母片文字樣式</a:t>
            </a:r>
          </a:p>
          <a:p>
            <a:pPr lvl="1"/>
            <a:r>
              <a:rPr lang="zh-TW" altLang="en-US" smtClean="0"/>
              <a:t>第二層</a:t>
            </a:r>
          </a:p>
          <a:p>
            <a:pPr lvl="2"/>
            <a:r>
              <a:rPr lang="zh-TW" altLang="en-US" smtClean="0"/>
              <a:t>第三層</a:t>
            </a:r>
          </a:p>
          <a:p>
            <a:pPr lvl="3"/>
            <a:r>
              <a:rPr lang="zh-TW" altLang="en-US" smtClean="0"/>
              <a:t>第四層</a:t>
            </a:r>
          </a:p>
          <a:p>
            <a:pPr lvl="4"/>
            <a:r>
              <a:rPr lang="zh-TW" altLang="en-US" smtClean="0"/>
              <a:t>第五層</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78F1437-B2FD-4258-9427-DF7D3CD4DF86}" type="datetime1">
              <a:rPr lang="zh-TW" altLang="en-US" smtClean="0"/>
              <a:t>2018/6/21</a:t>
            </a:fld>
            <a:endParaRPr lang="zh-TW"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TW"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80F6A09D-159B-4313-80A4-EA0632F358DB}" type="slidenum">
              <a:rPr lang="zh-TW" altLang="en-US" smtClean="0"/>
              <a:t>‹#›</a:t>
            </a:fld>
            <a:endParaRPr lang="zh-TW"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755857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chart" Target="../charts/chart3.xml"/><Relationship Id="rId4" Type="http://schemas.openxmlformats.org/officeDocument/2006/relationships/chart" Target="../charts/char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chart" Target="../charts/chart4.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ctrTitle"/>
          </p:nvPr>
        </p:nvSpPr>
        <p:spPr>
          <a:xfrm>
            <a:off x="614362" y="372502"/>
            <a:ext cx="10963275" cy="3304147"/>
          </a:xfrm>
        </p:spPr>
        <p:txBody>
          <a:bodyPr>
            <a:normAutofit/>
          </a:bodyPr>
          <a:lstStyle/>
          <a:p>
            <a:pPr algn="ctr"/>
            <a:r>
              <a:rPr lang="zh-TW" altLang="en-US" sz="3600" dirty="0" smtClean="0">
                <a:latin typeface="標楷體" panose="03000509000000000000" pitchFamily="65" charset="-120"/>
                <a:ea typeface="標楷體" panose="03000509000000000000" pitchFamily="65" charset="-120"/>
              </a:rPr>
              <a:t>透過網頁瀏覽紀錄預測使用者之個人資訊與性格特質</a:t>
            </a:r>
            <a:r>
              <a:rPr lang="en-US" altLang="zh-TW" sz="3600" dirty="0" smtClean="0">
                <a:latin typeface="標楷體" panose="03000509000000000000" pitchFamily="65" charset="-120"/>
                <a:ea typeface="標楷體" panose="03000509000000000000" pitchFamily="65" charset="-120"/>
              </a:rPr>
              <a:t/>
            </a:r>
            <a:br>
              <a:rPr lang="en-US" altLang="zh-TW" sz="3600" dirty="0" smtClean="0">
                <a:latin typeface="標楷體" panose="03000509000000000000" pitchFamily="65" charset="-120"/>
                <a:ea typeface="標楷體" panose="03000509000000000000" pitchFamily="65" charset="-120"/>
              </a:rPr>
            </a:br>
            <a:r>
              <a:rPr lang="en-US" altLang="zh-TW" sz="3600" dirty="0" smtClean="0">
                <a:latin typeface="標楷體" panose="03000509000000000000" pitchFamily="65" charset="-120"/>
                <a:ea typeface="標楷體" panose="03000509000000000000" pitchFamily="65" charset="-120"/>
              </a:rPr>
              <a:t/>
            </a:r>
            <a:br>
              <a:rPr lang="en-US" altLang="zh-TW" sz="3600" dirty="0" smtClean="0">
                <a:latin typeface="標楷體" panose="03000509000000000000" pitchFamily="65" charset="-120"/>
                <a:ea typeface="標楷體" panose="03000509000000000000" pitchFamily="65" charset="-120"/>
              </a:rPr>
            </a:b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Predicting Users’ Demographic Information and Personality Through Browsing History</a:t>
            </a:r>
            <a:endParaRPr lang="zh-TW" altLang="en-US" sz="36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3" name="副標題 2"/>
          <p:cNvSpPr>
            <a:spLocks noGrp="1"/>
          </p:cNvSpPr>
          <p:nvPr>
            <p:ph type="subTitle" idx="1"/>
          </p:nvPr>
        </p:nvSpPr>
        <p:spPr>
          <a:xfrm>
            <a:off x="1524000" y="4457700"/>
            <a:ext cx="9144000" cy="1818409"/>
          </a:xfrm>
        </p:spPr>
        <p:txBody>
          <a:bodyPr>
            <a:normAutofit fontScale="77500" lnSpcReduction="20000"/>
          </a:bodyPr>
          <a:lstStyle/>
          <a:p>
            <a:pPr algn="ctr"/>
            <a:r>
              <a:rPr lang="en-US" altLang="zh-TW" cap="none" dirty="0" smtClean="0">
                <a:solidFill>
                  <a:schemeClr val="tx1">
                    <a:lumMod val="75000"/>
                    <a:lumOff val="25000"/>
                  </a:schemeClr>
                </a:solidFill>
                <a:latin typeface="Times New Roman" panose="02020603050405020304" pitchFamily="18" charset="0"/>
                <a:cs typeface="Times New Roman" panose="02020603050405020304" pitchFamily="18" charset="0"/>
              </a:rPr>
              <a:t>Data Analytics </a:t>
            </a:r>
            <a:r>
              <a:rPr lang="en-US" altLang="zh-TW" cap="none" dirty="0">
                <a:solidFill>
                  <a:schemeClr val="tx1">
                    <a:lumMod val="75000"/>
                    <a:lumOff val="25000"/>
                  </a:schemeClr>
                </a:solidFill>
                <a:latin typeface="Times New Roman" panose="02020603050405020304" pitchFamily="18" charset="0"/>
                <a:cs typeface="Times New Roman" panose="02020603050405020304" pitchFamily="18" charset="0"/>
              </a:rPr>
              <a:t>Research Team</a:t>
            </a:r>
          </a:p>
          <a:p>
            <a:pPr algn="ctr"/>
            <a:r>
              <a:rPr lang="en-US" altLang="zh-TW" cap="none" dirty="0">
                <a:solidFill>
                  <a:schemeClr val="tx1">
                    <a:lumMod val="75000"/>
                    <a:lumOff val="25000"/>
                  </a:schemeClr>
                </a:solidFill>
                <a:latin typeface="Times New Roman" panose="02020603050405020304" pitchFamily="18" charset="0"/>
                <a:cs typeface="Times New Roman" panose="02020603050405020304" pitchFamily="18" charset="0"/>
              </a:rPr>
              <a:t>National Central University</a:t>
            </a:r>
          </a:p>
          <a:p>
            <a:pPr algn="ctr"/>
            <a:r>
              <a:rPr lang="en-US" altLang="zh-TW" cap="none" dirty="0">
                <a:solidFill>
                  <a:schemeClr val="tx1">
                    <a:lumMod val="75000"/>
                    <a:lumOff val="25000"/>
                  </a:schemeClr>
                </a:solidFill>
                <a:latin typeface="Times New Roman" panose="02020603050405020304" pitchFamily="18" charset="0"/>
                <a:cs typeface="Times New Roman" panose="02020603050405020304" pitchFamily="18" charset="0"/>
              </a:rPr>
              <a:t>Department of Computer Science and Information Engineering</a:t>
            </a:r>
          </a:p>
          <a:p>
            <a:pPr algn="ctr"/>
            <a:r>
              <a:rPr lang="en-US" altLang="zh-TW" cap="none" dirty="0">
                <a:solidFill>
                  <a:schemeClr val="tx1">
                    <a:lumMod val="75000"/>
                    <a:lumOff val="25000"/>
                  </a:schemeClr>
                </a:solidFill>
                <a:latin typeface="Times New Roman" panose="02020603050405020304" pitchFamily="18" charset="0"/>
                <a:cs typeface="Times New Roman" panose="02020603050405020304" pitchFamily="18" charset="0"/>
              </a:rPr>
              <a:t>Student: </a:t>
            </a:r>
            <a:r>
              <a:rPr lang="zh-TW" altLang="en-US" cap="none"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連丞宥</a:t>
            </a:r>
            <a:endParaRPr lang="en-US" altLang="zh-TW" cap="none"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a:p>
            <a:pPr algn="ctr"/>
            <a:r>
              <a:rPr lang="en-US" altLang="zh-TW" cap="none" dirty="0">
                <a:solidFill>
                  <a:schemeClr val="tx1">
                    <a:lumMod val="75000"/>
                    <a:lumOff val="25000"/>
                  </a:schemeClr>
                </a:solidFill>
                <a:latin typeface="Times New Roman" panose="02020603050405020304" pitchFamily="18" charset="0"/>
                <a:cs typeface="Times New Roman" panose="02020603050405020304" pitchFamily="18" charset="0"/>
              </a:rPr>
              <a:t>Advisor: </a:t>
            </a:r>
            <a:r>
              <a:rPr lang="zh-TW" altLang="en-US" cap="none"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陳弘軒 </a:t>
            </a:r>
            <a:r>
              <a:rPr lang="zh-TW" altLang="en-US" cap="none" dirty="0" smtClean="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rPr>
              <a:t>博士</a:t>
            </a:r>
            <a:endParaRPr lang="zh-TW" altLang="en-US" cap="none" dirty="0">
              <a:solidFill>
                <a:schemeClr val="tx1">
                  <a:lumMod val="75000"/>
                  <a:lumOff val="25000"/>
                </a:schemeClr>
              </a:solidFill>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1</a:t>
            </a:fld>
            <a:endParaRPr lang="zh-TW" altLang="en-US"/>
          </a:p>
        </p:txBody>
      </p:sp>
    </p:spTree>
    <p:extLst>
      <p:ext uri="{BB962C8B-B14F-4D97-AF65-F5344CB8AC3E}">
        <p14:creationId xmlns:p14="http://schemas.microsoft.com/office/powerpoint/2010/main" val="50336124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原始資料集介紹</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normAutofit/>
          </a:bodyPr>
          <a:lstStyle/>
          <a:p>
            <a:pPr>
              <a:buFont typeface="Wingdings" panose="05000000000000000000" pitchFamily="2" charset="2"/>
              <a:buChar char="n"/>
            </a:pPr>
            <a:r>
              <a:rPr lang="zh-TW" altLang="en-US" sz="2800" dirty="0" smtClean="0">
                <a:solidFill>
                  <a:schemeClr val="tx1"/>
                </a:solidFill>
                <a:latin typeface="標楷體" panose="03000509000000000000" pitchFamily="65" charset="-120"/>
                <a:ea typeface="標楷體" panose="03000509000000000000" pitchFamily="65" charset="-120"/>
              </a:rPr>
              <a:t> 原始資料:</a:t>
            </a:r>
            <a:endParaRPr lang="en-US" altLang="zh-TW" sz="28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endParaRPr lang="en-US" altLang="zh-TW" sz="8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網頁瀏覽歷史紀錄</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672 </a:t>
            </a:r>
            <a:r>
              <a:rPr lang="zh-TW" altLang="en-US" sz="2400" dirty="0" smtClean="0">
                <a:solidFill>
                  <a:schemeClr val="tx1"/>
                </a:solidFill>
                <a:latin typeface="標楷體" panose="03000509000000000000" pitchFamily="65" charset="-120"/>
                <a:ea typeface="標楷體" panose="03000509000000000000" pitchFamily="65" charset="-120"/>
              </a:rPr>
              <a:t>人</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使用者之詳細個人資訊</a:t>
            </a:r>
            <a:r>
              <a:rPr lang="en-US" altLang="zh-TW" sz="2400" dirty="0">
                <a:solidFill>
                  <a:schemeClr val="tx1"/>
                </a:solidFill>
                <a:latin typeface="標楷體" panose="03000509000000000000" pitchFamily="65" charset="-120"/>
                <a:ea typeface="標楷體" panose="03000509000000000000" pitchFamily="65" charset="-120"/>
              </a:rPr>
              <a:t>:</a:t>
            </a:r>
            <a:r>
              <a:rPr lang="zh-TW" altLang="en-US" sz="2400" dirty="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508 </a:t>
            </a:r>
            <a:r>
              <a:rPr lang="zh-TW" altLang="en-US" sz="2400" dirty="0" smtClean="0">
                <a:solidFill>
                  <a:schemeClr val="tx1"/>
                </a:solidFill>
                <a:latin typeface="標楷體" panose="03000509000000000000" pitchFamily="65" charset="-120"/>
                <a:ea typeface="標楷體" panose="03000509000000000000" pitchFamily="65" charset="-120"/>
              </a:rPr>
              <a:t>人</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使用者大六性格特質分數</a:t>
            </a:r>
            <a:r>
              <a:rPr lang="en-US" altLang="zh-TW" sz="2400" dirty="0">
                <a:solidFill>
                  <a:schemeClr val="tx1"/>
                </a:solidFill>
                <a:latin typeface="標楷體" panose="03000509000000000000" pitchFamily="65" charset="-120"/>
                <a:ea typeface="標楷體" panose="03000509000000000000" pitchFamily="65" charset="-120"/>
              </a:rPr>
              <a:t>:</a:t>
            </a:r>
            <a:r>
              <a:rPr lang="zh-TW" altLang="en-US" sz="2400" dirty="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513 </a:t>
            </a:r>
            <a:r>
              <a:rPr lang="zh-TW" altLang="en-US" sz="2400" dirty="0" smtClean="0">
                <a:solidFill>
                  <a:schemeClr val="tx1"/>
                </a:solidFill>
                <a:latin typeface="標楷體" panose="03000509000000000000" pitchFamily="65" charset="-120"/>
                <a:ea typeface="標楷體" panose="03000509000000000000" pitchFamily="65" charset="-120"/>
              </a:rPr>
              <a:t>人</a:t>
            </a:r>
            <a:endParaRPr lang="en-US" altLang="zh-TW" sz="2400" dirty="0">
              <a:solidFill>
                <a:schemeClr val="tx1"/>
              </a:solidFill>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1648" y="2185776"/>
            <a:ext cx="5057775" cy="3343275"/>
          </a:xfrm>
          <a:prstGeom prst="rect">
            <a:avLst/>
          </a:prstGeom>
        </p:spPr>
      </p:pic>
      <p:sp>
        <p:nvSpPr>
          <p:cNvPr id="6" name="文字方塊 5"/>
          <p:cNvSpPr txBox="1"/>
          <p:nvPr/>
        </p:nvSpPr>
        <p:spPr>
          <a:xfrm>
            <a:off x="6509045" y="5529051"/>
            <a:ext cx="5262979"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圖、使用者中擁有三種資料集之間的人數集何關係</a:t>
            </a:r>
            <a:endParaRPr lang="zh-TW" altLang="en-US" dirty="0">
              <a:latin typeface="標楷體" panose="03000509000000000000" pitchFamily="65" charset="-120"/>
              <a:ea typeface="標楷體" panose="03000509000000000000" pitchFamily="65" charset="-120"/>
            </a:endParaRPr>
          </a:p>
        </p:txBody>
      </p:sp>
      <p:sp>
        <p:nvSpPr>
          <p:cNvPr id="5" name="投影片編號版面配置區 4"/>
          <p:cNvSpPr>
            <a:spLocks noGrp="1"/>
          </p:cNvSpPr>
          <p:nvPr>
            <p:ph type="sldNum" sz="quarter" idx="12"/>
          </p:nvPr>
        </p:nvSpPr>
        <p:spPr/>
        <p:txBody>
          <a:bodyPr/>
          <a:lstStyle/>
          <a:p>
            <a:fld id="{80F6A09D-159B-4313-80A4-EA0632F358DB}" type="slidenum">
              <a:rPr lang="zh-TW" altLang="en-US" smtClean="0"/>
              <a:t>10</a:t>
            </a:fld>
            <a:endParaRPr lang="zh-TW" altLang="en-US"/>
          </a:p>
        </p:txBody>
      </p:sp>
    </p:spTree>
    <p:extLst>
      <p:ext uri="{BB962C8B-B14F-4D97-AF65-F5344CB8AC3E}">
        <p14:creationId xmlns:p14="http://schemas.microsoft.com/office/powerpoint/2010/main" val="58976631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資料集中網頁瀏覽</a:t>
            </a:r>
            <a:r>
              <a:rPr lang="zh-TW" altLang="en-US" sz="4400" dirty="0">
                <a:latin typeface="標楷體" panose="03000509000000000000" pitchFamily="65" charset="-120"/>
                <a:ea typeface="標楷體" panose="03000509000000000000" pitchFamily="65" charset="-120"/>
              </a:rPr>
              <a:t>紀錄</a:t>
            </a:r>
            <a:r>
              <a:rPr lang="zh-TW" altLang="en-US" sz="4400" dirty="0" smtClean="0">
                <a:latin typeface="標楷體" panose="03000509000000000000" pitchFamily="65" charset="-120"/>
                <a:ea typeface="標楷體" panose="03000509000000000000" pitchFamily="65" charset="-120"/>
              </a:rPr>
              <a:t>介紹</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097280" y="1737360"/>
            <a:ext cx="10058400" cy="4023360"/>
          </a:xfrm>
        </p:spPr>
        <p:txBody>
          <a:bodyPr>
            <a:normAutofit/>
          </a:bodyPr>
          <a:lstStyle/>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資料來源</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a:t>
            </a:r>
            <a:r>
              <a:rPr lang="en-US" altLang="zh-TW" sz="240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Google Chrome </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中</a:t>
            </a:r>
            <a:r>
              <a:rPr lang="zh-TW" altLang="en-US" sz="2400" dirty="0" smtClean="0">
                <a:solidFill>
                  <a:schemeClr val="tx1"/>
                </a:solidFill>
                <a:latin typeface="標楷體" panose="03000509000000000000" pitchFamily="65" charset="-120"/>
                <a:ea typeface="標楷體" panose="03000509000000000000" pitchFamily="65" charset="-120"/>
              </a:rPr>
              <a:t>網頁瀏覽歷史紀錄</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使用者人數</a:t>
            </a:r>
            <a:r>
              <a:rPr lang="en-US" altLang="zh-TW" sz="2400" dirty="0">
                <a:solidFill>
                  <a:schemeClr val="tx1"/>
                </a:solidFill>
                <a:latin typeface="標楷體" panose="03000509000000000000" pitchFamily="65" charset="-120"/>
                <a:ea typeface="標楷體" panose="03000509000000000000" pitchFamily="65" charset="-120"/>
              </a:rPr>
              <a:t>:</a:t>
            </a:r>
            <a:r>
              <a:rPr lang="zh-TW" altLang="en-US" sz="2400" dirty="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672</a:t>
            </a:r>
            <a:r>
              <a:rPr lang="zh-TW" altLang="en-US" sz="2400" dirty="0" smtClean="0">
                <a:solidFill>
                  <a:schemeClr val="tx1"/>
                </a:solidFill>
                <a:latin typeface="標楷體" panose="03000509000000000000" pitchFamily="65" charset="-120"/>
                <a:ea typeface="標楷體" panose="03000509000000000000" pitchFamily="65" charset="-120"/>
              </a:rPr>
              <a:t> 位</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所有使用者之瀏覽紀錄總數</a:t>
            </a:r>
            <a:r>
              <a:rPr lang="en-US" altLang="zh-TW" sz="2400" dirty="0">
                <a:solidFill>
                  <a:schemeClr val="tx1"/>
                </a:solidFill>
                <a:latin typeface="標楷體" panose="03000509000000000000" pitchFamily="65" charset="-120"/>
                <a:ea typeface="標楷體" panose="03000509000000000000" pitchFamily="65" charset="-120"/>
              </a:rPr>
              <a:t>:</a:t>
            </a:r>
            <a:r>
              <a:rPr lang="zh-TW" altLang="en-US" sz="2400" dirty="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12,837,216</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smtClean="0">
                <a:solidFill>
                  <a:schemeClr val="tx1"/>
                </a:solidFill>
                <a:latin typeface="標楷體" panose="03000509000000000000" pitchFamily="65" charset="-120"/>
                <a:ea typeface="標楷體" panose="03000509000000000000" pitchFamily="65" charset="-120"/>
              </a:rPr>
              <a:t>筆</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大部分瀏覽紀錄日期</a:t>
            </a:r>
            <a:r>
              <a:rPr lang="en-US" altLang="zh-TW" sz="2400" dirty="0">
                <a:solidFill>
                  <a:schemeClr val="tx1"/>
                </a:solidFill>
                <a:latin typeface="標楷體" panose="03000509000000000000" pitchFamily="65" charset="-120"/>
                <a:ea typeface="標楷體" panose="03000509000000000000" pitchFamily="65" charset="-120"/>
              </a:rPr>
              <a:t>:</a:t>
            </a:r>
            <a:r>
              <a:rPr lang="zh-TW" altLang="en-US" sz="2400" dirty="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2016</a:t>
            </a:r>
            <a:r>
              <a:rPr lang="zh-TW" altLang="en-US" sz="2400" dirty="0" smtClean="0">
                <a:solidFill>
                  <a:schemeClr val="tx1"/>
                </a:solidFill>
                <a:latin typeface="標楷體" panose="03000509000000000000" pitchFamily="65" charset="-120"/>
                <a:ea typeface="標楷體" panose="03000509000000000000" pitchFamily="65" charset="-120"/>
              </a:rPr>
              <a:t> 年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8</a:t>
            </a:r>
            <a:r>
              <a:rPr lang="zh-TW" altLang="en-US" sz="2400" dirty="0" smtClean="0">
                <a:solidFill>
                  <a:schemeClr val="tx1"/>
                </a:solidFill>
                <a:latin typeface="標楷體" panose="03000509000000000000" pitchFamily="65" charset="-120"/>
                <a:ea typeface="標楷體" panose="03000509000000000000" pitchFamily="65" charset="-120"/>
              </a:rPr>
              <a:t> 月 </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2016</a:t>
            </a:r>
            <a:r>
              <a:rPr lang="zh-TW" altLang="en-US" sz="2400" dirty="0" smtClean="0">
                <a:solidFill>
                  <a:schemeClr val="tx1"/>
                </a:solidFill>
                <a:latin typeface="標楷體" panose="03000509000000000000" pitchFamily="65" charset="-120"/>
                <a:ea typeface="標楷體" panose="03000509000000000000" pitchFamily="65" charset="-120"/>
              </a:rPr>
              <a:t> 年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12</a:t>
            </a:r>
            <a:r>
              <a:rPr lang="zh-TW" altLang="en-US" sz="2400" dirty="0" smtClean="0">
                <a:solidFill>
                  <a:schemeClr val="tx1"/>
                </a:solidFill>
                <a:latin typeface="標楷體" panose="03000509000000000000" pitchFamily="65" charset="-120"/>
                <a:ea typeface="標楷體" panose="03000509000000000000" pitchFamily="65" charset="-120"/>
              </a:rPr>
              <a:t> 月</a:t>
            </a:r>
            <a:endParaRPr lang="zh-TW" altLang="en-US" sz="2400" dirty="0">
              <a:solidFill>
                <a:schemeClr val="tx1"/>
              </a:solidFill>
              <a:latin typeface="標楷體" panose="03000509000000000000" pitchFamily="65" charset="-120"/>
              <a:ea typeface="標楷體" panose="03000509000000000000" pitchFamily="65"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1482217676"/>
              </p:ext>
            </p:extLst>
          </p:nvPr>
        </p:nvGraphicFramePr>
        <p:xfrm>
          <a:off x="2062479" y="4450003"/>
          <a:ext cx="8128002" cy="74168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704393112"/>
                    </a:ext>
                  </a:extLst>
                </a:gridCol>
                <a:gridCol w="1354667">
                  <a:extLst>
                    <a:ext uri="{9D8B030D-6E8A-4147-A177-3AD203B41FA5}">
                      <a16:colId xmlns:a16="http://schemas.microsoft.com/office/drawing/2014/main" val="1248833352"/>
                    </a:ext>
                  </a:extLst>
                </a:gridCol>
                <a:gridCol w="1354667">
                  <a:extLst>
                    <a:ext uri="{9D8B030D-6E8A-4147-A177-3AD203B41FA5}">
                      <a16:colId xmlns:a16="http://schemas.microsoft.com/office/drawing/2014/main" val="467852542"/>
                    </a:ext>
                  </a:extLst>
                </a:gridCol>
                <a:gridCol w="1354667">
                  <a:extLst>
                    <a:ext uri="{9D8B030D-6E8A-4147-A177-3AD203B41FA5}">
                      <a16:colId xmlns:a16="http://schemas.microsoft.com/office/drawing/2014/main" val="4259934194"/>
                    </a:ext>
                  </a:extLst>
                </a:gridCol>
                <a:gridCol w="1354667">
                  <a:extLst>
                    <a:ext uri="{9D8B030D-6E8A-4147-A177-3AD203B41FA5}">
                      <a16:colId xmlns:a16="http://schemas.microsoft.com/office/drawing/2014/main" val="2381751466"/>
                    </a:ext>
                  </a:extLst>
                </a:gridCol>
                <a:gridCol w="1354667">
                  <a:extLst>
                    <a:ext uri="{9D8B030D-6E8A-4147-A177-3AD203B41FA5}">
                      <a16:colId xmlns:a16="http://schemas.microsoft.com/office/drawing/2014/main" val="2330813137"/>
                    </a:ext>
                  </a:extLst>
                </a:gridCol>
              </a:tblGrid>
              <a:tr h="370840">
                <a:tc>
                  <a:txBody>
                    <a:bodyPr/>
                    <a:lstStyle/>
                    <a:p>
                      <a:pPr algn="ctr"/>
                      <a:r>
                        <a:rPr lang="en-US" altLang="zh-TW" sz="1800" dirty="0" smtClean="0">
                          <a:solidFill>
                            <a:schemeClr val="tx1"/>
                          </a:solidFill>
                          <a:latin typeface="Times New Roman" panose="02020603050405020304" pitchFamily="18" charset="0"/>
                          <a:cs typeface="Times New Roman" panose="02020603050405020304" pitchFamily="18" charset="0"/>
                        </a:rPr>
                        <a:t>min</a:t>
                      </a:r>
                      <a:endParaRPr lang="zh-TW" altLang="en-US"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solidFill>
                            <a:schemeClr val="tx1"/>
                          </a:solidFill>
                          <a:latin typeface="Times New Roman" panose="02020603050405020304" pitchFamily="18" charset="0"/>
                          <a:cs typeface="Times New Roman" panose="02020603050405020304" pitchFamily="18" charset="0"/>
                        </a:rPr>
                        <a:t>1</a:t>
                      </a:r>
                      <a:r>
                        <a:rPr lang="en-US" altLang="zh-TW" sz="1800" baseline="30000" dirty="0" smtClean="0">
                          <a:solidFill>
                            <a:schemeClr val="tx1"/>
                          </a:solidFill>
                          <a:latin typeface="Times New Roman" panose="02020603050405020304" pitchFamily="18" charset="0"/>
                          <a:cs typeface="Times New Roman" panose="02020603050405020304" pitchFamily="18" charset="0"/>
                        </a:rPr>
                        <a:t>st</a:t>
                      </a:r>
                      <a:r>
                        <a:rPr lang="en-US" altLang="zh-TW" sz="1800" dirty="0" smtClean="0">
                          <a:solidFill>
                            <a:schemeClr val="tx1"/>
                          </a:solidFill>
                          <a:latin typeface="Times New Roman" panose="02020603050405020304" pitchFamily="18" charset="0"/>
                          <a:cs typeface="Times New Roman" panose="02020603050405020304" pitchFamily="18" charset="0"/>
                        </a:rPr>
                        <a:t> </a:t>
                      </a:r>
                      <a:r>
                        <a:rPr lang="zh-TW" altLang="en-US" sz="1800" dirty="0" smtClean="0">
                          <a:solidFill>
                            <a:schemeClr val="tx1"/>
                          </a:solidFill>
                          <a:latin typeface="Times New Roman" panose="02020603050405020304" pitchFamily="18" charset="0"/>
                          <a:cs typeface="Times New Roman" panose="02020603050405020304" pitchFamily="18" charset="0"/>
                        </a:rPr>
                        <a:t> </a:t>
                      </a:r>
                      <a:r>
                        <a:rPr lang="en-US" altLang="zh-TW" sz="1800" dirty="0" smtClean="0">
                          <a:solidFill>
                            <a:schemeClr val="tx1"/>
                          </a:solidFill>
                          <a:latin typeface="Times New Roman" panose="02020603050405020304" pitchFamily="18" charset="0"/>
                          <a:cs typeface="Times New Roman" panose="02020603050405020304" pitchFamily="18" charset="0"/>
                        </a:rPr>
                        <a:t>Quartile</a:t>
                      </a:r>
                      <a:endParaRPr lang="zh-TW" altLang="en-US"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solidFill>
                            <a:schemeClr val="tx1"/>
                          </a:solidFill>
                          <a:latin typeface="Times New Roman" panose="02020603050405020304" pitchFamily="18" charset="0"/>
                          <a:cs typeface="Times New Roman" panose="02020603050405020304" pitchFamily="18" charset="0"/>
                        </a:rPr>
                        <a:t>Median</a:t>
                      </a:r>
                      <a:endParaRPr lang="zh-TW" altLang="en-US"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solidFill>
                            <a:schemeClr val="tx1"/>
                          </a:solidFill>
                          <a:latin typeface="Times New Roman" panose="02020603050405020304" pitchFamily="18" charset="0"/>
                          <a:cs typeface="Times New Roman" panose="02020603050405020304" pitchFamily="18" charset="0"/>
                        </a:rPr>
                        <a:t>Mean</a:t>
                      </a:r>
                      <a:endParaRPr lang="zh-TW" altLang="en-US"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solidFill>
                            <a:schemeClr val="tx1"/>
                          </a:solidFill>
                          <a:latin typeface="Times New Roman" panose="02020603050405020304" pitchFamily="18" charset="0"/>
                          <a:cs typeface="Times New Roman" panose="02020603050405020304" pitchFamily="18" charset="0"/>
                        </a:rPr>
                        <a:t>3</a:t>
                      </a:r>
                      <a:r>
                        <a:rPr lang="en-US" altLang="zh-TW" sz="1800" baseline="30000" dirty="0" smtClean="0">
                          <a:solidFill>
                            <a:schemeClr val="tx1"/>
                          </a:solidFill>
                          <a:latin typeface="Times New Roman" panose="02020603050405020304" pitchFamily="18" charset="0"/>
                          <a:cs typeface="Times New Roman" panose="02020603050405020304" pitchFamily="18" charset="0"/>
                        </a:rPr>
                        <a:t>rd</a:t>
                      </a:r>
                      <a:r>
                        <a:rPr lang="en-US" altLang="zh-TW" sz="1800" baseline="0" dirty="0" smtClean="0">
                          <a:solidFill>
                            <a:schemeClr val="tx1"/>
                          </a:solidFill>
                          <a:latin typeface="Times New Roman" panose="02020603050405020304" pitchFamily="18" charset="0"/>
                          <a:cs typeface="Times New Roman" panose="02020603050405020304" pitchFamily="18" charset="0"/>
                        </a:rPr>
                        <a:t> Quartile</a:t>
                      </a:r>
                      <a:endParaRPr lang="zh-TW" altLang="en-US" sz="1800" dirty="0">
                        <a:solidFill>
                          <a:schemeClr val="tx1"/>
                        </a:solidFill>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solidFill>
                            <a:schemeClr val="tx1"/>
                          </a:solidFill>
                          <a:latin typeface="Times New Roman" panose="02020603050405020304" pitchFamily="18" charset="0"/>
                          <a:cs typeface="Times New Roman" panose="02020603050405020304" pitchFamily="18" charset="0"/>
                        </a:rPr>
                        <a:t>max</a:t>
                      </a:r>
                      <a:endParaRPr lang="zh-TW" altLang="en-US" sz="1800" dirty="0">
                        <a:solidFill>
                          <a:schemeClr val="tx1"/>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97075349"/>
                  </a:ext>
                </a:extLst>
              </a:tr>
              <a:tr h="370840">
                <a:tc>
                  <a:txBody>
                    <a:bodyPr/>
                    <a:lstStyle/>
                    <a:p>
                      <a:pPr algn="ctr"/>
                      <a:r>
                        <a:rPr lang="en-US" altLang="zh-TW" sz="1800" dirty="0" smtClean="0">
                          <a:latin typeface="Times New Roman" panose="02020603050405020304" pitchFamily="18" charset="0"/>
                          <a:cs typeface="Times New Roman" panose="02020603050405020304" pitchFamily="18" charset="0"/>
                        </a:rPr>
                        <a:t>44</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4,239</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13,335</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19,103</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26,698</a:t>
                      </a:r>
                      <a:endParaRPr lang="zh-TW"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TW" sz="1800" dirty="0" smtClean="0">
                          <a:latin typeface="Times New Roman" panose="02020603050405020304" pitchFamily="18" charset="0"/>
                          <a:cs typeface="Times New Roman" panose="02020603050405020304" pitchFamily="18" charset="0"/>
                        </a:rPr>
                        <a:t>130,992</a:t>
                      </a:r>
                      <a:endParaRPr lang="zh-TW" altLang="en-US" sz="180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834767519"/>
                  </a:ext>
                </a:extLst>
              </a:tr>
            </a:tbl>
          </a:graphicData>
        </a:graphic>
      </p:graphicFrame>
      <p:sp>
        <p:nvSpPr>
          <p:cNvPr id="5" name="文字方塊 4"/>
          <p:cNvSpPr txBox="1"/>
          <p:nvPr/>
        </p:nvSpPr>
        <p:spPr>
          <a:xfrm>
            <a:off x="4187487" y="5191683"/>
            <a:ext cx="3877985"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表、使用者瀏覽網頁數量之綜合統計</a:t>
            </a:r>
            <a:endParaRPr lang="zh-TW" altLang="en-US" dirty="0">
              <a:latin typeface="標楷體" panose="03000509000000000000" pitchFamily="65" charset="-120"/>
              <a:ea typeface="標楷體" panose="03000509000000000000" pitchFamily="65" charset="-120"/>
            </a:endParaRPr>
          </a:p>
        </p:txBody>
      </p:sp>
      <p:sp>
        <p:nvSpPr>
          <p:cNvPr id="6" name="投影片編號版面配置區 5"/>
          <p:cNvSpPr>
            <a:spLocks noGrp="1"/>
          </p:cNvSpPr>
          <p:nvPr>
            <p:ph type="sldNum" sz="quarter" idx="12"/>
          </p:nvPr>
        </p:nvSpPr>
        <p:spPr/>
        <p:txBody>
          <a:bodyPr/>
          <a:lstStyle/>
          <a:p>
            <a:fld id="{80F6A09D-159B-4313-80A4-EA0632F358DB}" type="slidenum">
              <a:rPr lang="zh-TW" altLang="en-US" smtClean="0"/>
              <a:t>11</a:t>
            </a:fld>
            <a:endParaRPr lang="zh-TW" altLang="en-US"/>
          </a:p>
        </p:txBody>
      </p:sp>
    </p:spTree>
    <p:extLst>
      <p:ext uri="{BB962C8B-B14F-4D97-AF65-F5344CB8AC3E}">
        <p14:creationId xmlns:p14="http://schemas.microsoft.com/office/powerpoint/2010/main" val="22813197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資料集中使用者個人資訊介紹</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a:xfrm>
            <a:off x="1097280" y="1845734"/>
            <a:ext cx="10058400" cy="1209193"/>
          </a:xfrm>
        </p:spPr>
        <p:txBody>
          <a:bodyPr>
            <a:normAutofit/>
          </a:bodyPr>
          <a:lstStyle/>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使用者人數</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508</a:t>
            </a:r>
            <a:r>
              <a:rPr lang="zh-TW" altLang="en-US" sz="2400" dirty="0" smtClean="0">
                <a:solidFill>
                  <a:schemeClr val="tx1"/>
                </a:solidFill>
                <a:latin typeface="標楷體" panose="03000509000000000000" pitchFamily="65" charset="-120"/>
                <a:ea typeface="標楷體" panose="03000509000000000000" pitchFamily="65" charset="-120"/>
              </a:rPr>
              <a:t> 位</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個人資訊包含</a:t>
            </a:r>
            <a:r>
              <a:rPr lang="en-US" altLang="zh-TW" sz="2400" dirty="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性別、年齡、感情狀態</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單身、交往中、已婚、其他</a:t>
            </a:r>
            <a:r>
              <a:rPr lang="en-US" altLang="zh-TW" sz="2400" dirty="0" smtClean="0">
                <a:solidFill>
                  <a:schemeClr val="tx1"/>
                </a:solidFill>
                <a:latin typeface="標楷體" panose="03000509000000000000" pitchFamily="65" charset="-120"/>
                <a:ea typeface="標楷體" panose="03000509000000000000" pitchFamily="65" charset="-120"/>
              </a:rPr>
              <a:t>)</a:t>
            </a:r>
            <a:endParaRPr lang="zh-TW" altLang="en-US" sz="2400" dirty="0">
              <a:solidFill>
                <a:schemeClr val="tx1"/>
              </a:solidFill>
              <a:latin typeface="標楷體" panose="03000509000000000000" pitchFamily="65" charset="-120"/>
              <a:ea typeface="標楷體" panose="03000509000000000000" pitchFamily="65" charset="-120"/>
            </a:endParaRPr>
          </a:p>
        </p:txBody>
      </p:sp>
      <p:graphicFrame>
        <p:nvGraphicFramePr>
          <p:cNvPr id="7" name="圖表 6"/>
          <p:cNvGraphicFramePr/>
          <p:nvPr>
            <p:extLst>
              <p:ext uri="{D42A27DB-BD31-4B8C-83A1-F6EECF244321}">
                <p14:modId xmlns:p14="http://schemas.microsoft.com/office/powerpoint/2010/main" val="2250998800"/>
              </p:ext>
            </p:extLst>
          </p:nvPr>
        </p:nvGraphicFramePr>
        <p:xfrm>
          <a:off x="255156" y="3009207"/>
          <a:ext cx="4742872" cy="267816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圖表 7"/>
          <p:cNvGraphicFramePr/>
          <p:nvPr>
            <p:extLst>
              <p:ext uri="{D42A27DB-BD31-4B8C-83A1-F6EECF244321}">
                <p14:modId xmlns:p14="http://schemas.microsoft.com/office/powerpoint/2010/main" val="1632021521"/>
              </p:ext>
            </p:extLst>
          </p:nvPr>
        </p:nvGraphicFramePr>
        <p:xfrm>
          <a:off x="3468716" y="3054927"/>
          <a:ext cx="4742872" cy="267816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9" name="圖表 8"/>
          <p:cNvGraphicFramePr/>
          <p:nvPr>
            <p:extLst>
              <p:ext uri="{D42A27DB-BD31-4B8C-83A1-F6EECF244321}">
                <p14:modId xmlns:p14="http://schemas.microsoft.com/office/powerpoint/2010/main" val="2318140968"/>
              </p:ext>
            </p:extLst>
          </p:nvPr>
        </p:nvGraphicFramePr>
        <p:xfrm>
          <a:off x="7015616" y="3054927"/>
          <a:ext cx="4742872" cy="2678160"/>
        </p:xfrm>
        <a:graphic>
          <a:graphicData uri="http://schemas.openxmlformats.org/drawingml/2006/chart">
            <c:chart xmlns:c="http://schemas.openxmlformats.org/drawingml/2006/chart" xmlns:r="http://schemas.openxmlformats.org/officeDocument/2006/relationships" r:id="rId5"/>
          </a:graphicData>
        </a:graphic>
      </p:graphicFrame>
      <p:sp>
        <p:nvSpPr>
          <p:cNvPr id="10" name="文字方塊 9"/>
          <p:cNvSpPr txBox="1"/>
          <p:nvPr/>
        </p:nvSpPr>
        <p:spPr>
          <a:xfrm>
            <a:off x="2277779" y="5533032"/>
            <a:ext cx="697627" cy="400110"/>
          </a:xfrm>
          <a:prstGeom prst="rect">
            <a:avLst/>
          </a:prstGeom>
          <a:noFill/>
        </p:spPr>
        <p:txBody>
          <a:bodyPr wrap="none" rtlCol="0">
            <a:spAutoFit/>
          </a:bodyPr>
          <a:lstStyle/>
          <a:p>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性別</a:t>
            </a:r>
          </a:p>
        </p:txBody>
      </p:sp>
      <p:sp>
        <p:nvSpPr>
          <p:cNvPr id="11" name="文字方塊 10"/>
          <p:cNvSpPr txBox="1"/>
          <p:nvPr/>
        </p:nvSpPr>
        <p:spPr>
          <a:xfrm>
            <a:off x="5486304" y="5533032"/>
            <a:ext cx="697627" cy="400110"/>
          </a:xfrm>
          <a:prstGeom prst="rect">
            <a:avLst/>
          </a:prstGeom>
          <a:noFill/>
        </p:spPr>
        <p:txBody>
          <a:bodyPr wrap="none" rtlCol="0">
            <a:spAutoFit/>
          </a:bodyPr>
          <a:lstStyle/>
          <a:p>
            <a:r>
              <a:rPr lang="zh-TW" altLang="en-US" sz="2000" dirty="0" smtClean="0">
                <a:latin typeface="標楷體" panose="03000509000000000000" pitchFamily="65" charset="-120"/>
                <a:ea typeface="標楷體" panose="03000509000000000000" pitchFamily="65" charset="-120"/>
                <a:cs typeface="Times New Roman" panose="02020603050405020304" pitchFamily="18" charset="0"/>
              </a:rPr>
              <a:t>年齡</a:t>
            </a:r>
            <a:endParaRPr lang="zh-TW" altLang="en-US" sz="20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12" name="文字方塊 11"/>
          <p:cNvSpPr txBox="1"/>
          <p:nvPr/>
        </p:nvSpPr>
        <p:spPr>
          <a:xfrm>
            <a:off x="8781758" y="5533032"/>
            <a:ext cx="1210588" cy="400110"/>
          </a:xfrm>
          <a:prstGeom prst="rect">
            <a:avLst/>
          </a:prstGeom>
          <a:noFill/>
        </p:spPr>
        <p:txBody>
          <a:bodyPr wrap="none" rtlCol="0">
            <a:spAutoFit/>
          </a:bodyPr>
          <a:lstStyle/>
          <a:p>
            <a:r>
              <a:rPr lang="zh-TW" altLang="en-US" sz="2000" smtClean="0">
                <a:latin typeface="標楷體" panose="03000509000000000000" pitchFamily="65" charset="-120"/>
                <a:ea typeface="標楷體" panose="03000509000000000000" pitchFamily="65" charset="-120"/>
                <a:cs typeface="Times New Roman" panose="02020603050405020304" pitchFamily="18" charset="0"/>
              </a:rPr>
              <a:t>感情狀態</a:t>
            </a:r>
            <a:endParaRPr lang="zh-TW" altLang="en-US" sz="20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12</a:t>
            </a:fld>
            <a:endParaRPr lang="zh-TW" altLang="en-US"/>
          </a:p>
        </p:txBody>
      </p:sp>
    </p:spTree>
    <p:extLst>
      <p:ext uri="{BB962C8B-B14F-4D97-AF65-F5344CB8AC3E}">
        <p14:creationId xmlns:p14="http://schemas.microsoft.com/office/powerpoint/2010/main" val="165372453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資料集中使用者大六性格特質分數介紹</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noAutofit/>
          </a:bodyPr>
          <a:lstStyle/>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使用者人數</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513</a:t>
            </a:r>
            <a:r>
              <a:rPr lang="zh-TW" altLang="en-US" sz="2400" dirty="0" smtClean="0">
                <a:solidFill>
                  <a:schemeClr val="tx1"/>
                </a:solidFill>
                <a:latin typeface="標楷體" panose="03000509000000000000" pitchFamily="65" charset="-120"/>
                <a:ea typeface="標楷體" panose="03000509000000000000" pitchFamily="65" charset="-120"/>
              </a:rPr>
              <a:t> 位</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大六性格特質</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big-six personality )</a:t>
            </a:r>
          </a:p>
          <a:p>
            <a:pPr>
              <a:buFont typeface="Wingdings" panose="05000000000000000000" pitchFamily="2" charset="2"/>
              <a:buChar char="n"/>
            </a:pPr>
            <a:endParaRPr lang="en-US" altLang="zh-TW" sz="9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lvl="1">
              <a:buFont typeface="Wingdings" panose="05000000000000000000" pitchFamily="2" charset="2"/>
              <a:buChar char="n"/>
            </a:pPr>
            <a:r>
              <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r>
              <a:rPr lang="zh-TW" altLang="en-US" sz="2000" dirty="0" smtClean="0">
                <a:solidFill>
                  <a:srgbClr val="FF0000"/>
                </a:solidFill>
                <a:latin typeface="標楷體" panose="03000509000000000000" pitchFamily="65" charset="-120"/>
                <a:ea typeface="標楷體" panose="03000509000000000000" pitchFamily="65" charset="-120"/>
                <a:cs typeface="Times New Roman" panose="02020603050405020304" pitchFamily="18" charset="0"/>
              </a:rPr>
              <a:t>真誠性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(Honesty-Humility)</a:t>
            </a:r>
          </a:p>
          <a:p>
            <a:pPr lvl="1">
              <a:buFont typeface="Wingdings" panose="05000000000000000000" pitchFamily="2" charset="2"/>
              <a:buChar char="n"/>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情緒不穩定性</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(Neuroticism)</a:t>
            </a:r>
          </a:p>
          <a:p>
            <a:pPr lvl="1">
              <a:buFont typeface="Wingdings" panose="05000000000000000000" pitchFamily="2" charset="2"/>
              <a:buChar char="n"/>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外向性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(Extraversion)</a:t>
            </a:r>
          </a:p>
          <a:p>
            <a:pPr lvl="1">
              <a:buFont typeface="Wingdings" panose="05000000000000000000" pitchFamily="2" charset="2"/>
              <a:buChar char="n"/>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親和性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(Agreeableness)</a:t>
            </a:r>
          </a:p>
          <a:p>
            <a:pPr lvl="1">
              <a:buFont typeface="Wingdings" panose="05000000000000000000" pitchFamily="2" charset="2"/>
              <a:buChar char="n"/>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盡責性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(Conscientiousness)</a:t>
            </a:r>
          </a:p>
          <a:p>
            <a:pPr lvl="1">
              <a:buFont typeface="Wingdings" panose="05000000000000000000" pitchFamily="2" charset="2"/>
              <a:buChar char="n"/>
            </a:pPr>
            <a:r>
              <a:rPr lang="zh-TW" altLang="en-US"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經驗開放性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(Openness to Experience)</a:t>
            </a:r>
          </a:p>
          <a:p>
            <a:endParaRPr lang="zh-TW" altLang="en-US" sz="2400" dirty="0">
              <a:solidFill>
                <a:schemeClr val="tx1"/>
              </a:solidFill>
              <a:latin typeface="標楷體" panose="03000509000000000000" pitchFamily="65" charset="-120"/>
              <a:ea typeface="標楷體" panose="03000509000000000000" pitchFamily="65" charset="-120"/>
            </a:endParaRPr>
          </a:p>
        </p:txBody>
      </p:sp>
      <p:pic>
        <p:nvPicPr>
          <p:cNvPr id="4" name="圖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59228" y="2703155"/>
            <a:ext cx="5406744" cy="2703372"/>
          </a:xfrm>
          <a:prstGeom prst="rect">
            <a:avLst/>
          </a:prstGeom>
        </p:spPr>
      </p:pic>
      <p:sp>
        <p:nvSpPr>
          <p:cNvPr id="5" name="文字方塊 4"/>
          <p:cNvSpPr txBox="1"/>
          <p:nvPr/>
        </p:nvSpPr>
        <p:spPr>
          <a:xfrm>
            <a:off x="7121176" y="5608136"/>
            <a:ext cx="4339650"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圖、使用者之</a:t>
            </a:r>
            <a:r>
              <a:rPr lang="zh-TW" altLang="en-US" dirty="0">
                <a:latin typeface="標楷體" panose="03000509000000000000" pitchFamily="65" charset="-120"/>
                <a:ea typeface="標楷體" panose="03000509000000000000" pitchFamily="65" charset="-120"/>
              </a:rPr>
              <a:t>大</a:t>
            </a:r>
            <a:r>
              <a:rPr lang="zh-TW" altLang="en-US" dirty="0" smtClean="0">
                <a:latin typeface="標楷體" panose="03000509000000000000" pitchFamily="65" charset="-120"/>
                <a:ea typeface="標楷體" panose="03000509000000000000" pitchFamily="65" charset="-120"/>
              </a:rPr>
              <a:t>六性格特質測驗分數</a:t>
            </a:r>
            <a:r>
              <a:rPr lang="zh-TW" altLang="en-US" dirty="0">
                <a:latin typeface="標楷體" panose="03000509000000000000" pitchFamily="65" charset="-120"/>
                <a:ea typeface="標楷體" panose="03000509000000000000" pitchFamily="65" charset="-120"/>
              </a:rPr>
              <a:t>分布</a:t>
            </a:r>
          </a:p>
        </p:txBody>
      </p:sp>
      <p:sp>
        <p:nvSpPr>
          <p:cNvPr id="6" name="投影片編號版面配置區 5"/>
          <p:cNvSpPr>
            <a:spLocks noGrp="1"/>
          </p:cNvSpPr>
          <p:nvPr>
            <p:ph type="sldNum" sz="quarter" idx="12"/>
          </p:nvPr>
        </p:nvSpPr>
        <p:spPr/>
        <p:txBody>
          <a:bodyPr/>
          <a:lstStyle/>
          <a:p>
            <a:fld id="{80F6A09D-159B-4313-80A4-EA0632F358DB}" type="slidenum">
              <a:rPr lang="zh-TW" altLang="en-US" smtClean="0"/>
              <a:t>13</a:t>
            </a:fld>
            <a:endParaRPr lang="zh-TW" altLang="en-US"/>
          </a:p>
        </p:txBody>
      </p:sp>
    </p:spTree>
    <p:extLst>
      <p:ext uri="{BB962C8B-B14F-4D97-AF65-F5344CB8AC3E}">
        <p14:creationId xmlns:p14="http://schemas.microsoft.com/office/powerpoint/2010/main" val="25911124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資料前處理之過程與想法</a:t>
            </a:r>
            <a:endParaRPr lang="zh-TW" altLang="en-US" sz="4400" dirty="0">
              <a:latin typeface="標楷體" panose="03000509000000000000" pitchFamily="65" charset="-120"/>
              <a:ea typeface="標楷體" panose="03000509000000000000" pitchFamily="65" charset="-120"/>
            </a:endParaRPr>
          </a:p>
        </p:txBody>
      </p:sp>
      <p:sp>
        <p:nvSpPr>
          <p:cNvPr id="7" name="文字方塊 6"/>
          <p:cNvSpPr txBox="1"/>
          <p:nvPr/>
        </p:nvSpPr>
        <p:spPr>
          <a:xfrm>
            <a:off x="1097280" y="1737360"/>
            <a:ext cx="4532010" cy="3477875"/>
          </a:xfrm>
          <a:prstGeom prst="rect">
            <a:avLst/>
          </a:prstGeom>
          <a:noFill/>
        </p:spPr>
        <p:txBody>
          <a:bodyPr wrap="none" rtlCol="0">
            <a:spAutoFit/>
          </a:bodyPr>
          <a:lstStyle/>
          <a:p>
            <a:pPr marL="342900" indent="-342900">
              <a:buClr>
                <a:schemeClr val="accent1"/>
              </a:buClr>
              <a:buFont typeface="Wingdings" panose="05000000000000000000" pitchFamily="2" charset="2"/>
              <a:buChar char="n"/>
            </a:pPr>
            <a:r>
              <a:rPr lang="zh-TW" altLang="en-US" sz="2400" dirty="0" smtClean="0">
                <a:latin typeface="標楷體" panose="03000509000000000000" pitchFamily="65" charset="-120"/>
                <a:ea typeface="標楷體" panose="03000509000000000000" pitchFamily="65" charset="-120"/>
              </a:rPr>
              <a:t>直接以網頁</a:t>
            </a:r>
            <a:r>
              <a:rPr lang="zh-TW" altLang="en-US" sz="2400" dirty="0">
                <a:latin typeface="標楷體" panose="03000509000000000000" pitchFamily="65" charset="-120"/>
                <a:ea typeface="標楷體" panose="03000509000000000000" pitchFamily="65" charset="-120"/>
              </a:rPr>
              <a:t>瀏覽</a:t>
            </a:r>
            <a:r>
              <a:rPr lang="zh-TW" altLang="en-US" sz="2400" dirty="0" smtClean="0">
                <a:latin typeface="標楷體" panose="03000509000000000000" pitchFamily="65" charset="-120"/>
                <a:ea typeface="標楷體" panose="03000509000000000000" pitchFamily="65" charset="-120"/>
              </a:rPr>
              <a:t>紀錄作為特徵</a:t>
            </a:r>
            <a:endParaRPr lang="en-US" altLang="zh-TW" sz="2400" dirty="0" smtClean="0">
              <a:latin typeface="標楷體" panose="03000509000000000000" pitchFamily="65" charset="-120"/>
              <a:ea typeface="標楷體" panose="03000509000000000000" pitchFamily="65" charset="-120"/>
            </a:endParaRPr>
          </a:p>
          <a:p>
            <a:pPr marL="342900" indent="-342900">
              <a:buClr>
                <a:schemeClr val="accent1"/>
              </a:buClr>
              <a:buFont typeface="Wingdings" panose="05000000000000000000" pitchFamily="2" charset="2"/>
              <a:buChar char="n"/>
            </a:pPr>
            <a:endParaRPr lang="en-US" altLang="zh-TW" sz="700" dirty="0" smtClean="0">
              <a:latin typeface="標楷體" panose="03000509000000000000" pitchFamily="65" charset="-120"/>
              <a:ea typeface="標楷體" panose="03000509000000000000" pitchFamily="65" charset="-120"/>
            </a:endParaRPr>
          </a:p>
          <a:p>
            <a:pPr marL="800100" lvl="1" indent="-342900">
              <a:buClr>
                <a:schemeClr val="accent1"/>
              </a:buClr>
              <a:buFont typeface="Wingdings" panose="05000000000000000000" pitchFamily="2" charset="2"/>
              <a:buChar char="n"/>
            </a:pPr>
            <a:r>
              <a:rPr lang="zh-TW" altLang="en-US" sz="2400" dirty="0">
                <a:latin typeface="標楷體" panose="03000509000000000000" pitchFamily="65" charset="-120"/>
                <a:ea typeface="標楷體" panose="03000509000000000000" pitchFamily="65" charset="-120"/>
              </a:rPr>
              <a:t>網址</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(URLs)</a:t>
            </a:r>
            <a:r>
              <a:rPr lang="zh-TW" altLang="en-US" sz="2400" dirty="0">
                <a:latin typeface="標楷體" panose="03000509000000000000" pitchFamily="65" charset="-120"/>
                <a:ea typeface="標楷體" panose="03000509000000000000" pitchFamily="65" charset="-120"/>
              </a:rPr>
              <a:t>種類過多</a:t>
            </a:r>
            <a:endParaRPr lang="en-US" altLang="zh-TW" sz="2400" dirty="0">
              <a:latin typeface="標楷體" panose="03000509000000000000" pitchFamily="65" charset="-120"/>
              <a:ea typeface="標楷體" panose="03000509000000000000" pitchFamily="65" charset="-120"/>
            </a:endParaRPr>
          </a:p>
          <a:p>
            <a:pPr marL="800100" lvl="1" indent="-342900">
              <a:buClr>
                <a:schemeClr val="accent1"/>
              </a:buClr>
              <a:buFont typeface="Wingdings" panose="05000000000000000000" pitchFamily="2" charset="2"/>
              <a:buChar char="n"/>
            </a:pPr>
            <a:r>
              <a:rPr lang="zh-TW" altLang="en-US" sz="2400" dirty="0">
                <a:latin typeface="標楷體" panose="03000509000000000000" pitchFamily="65" charset="-120"/>
                <a:ea typeface="標楷體" panose="03000509000000000000" pitchFamily="65" charset="-120"/>
              </a:rPr>
              <a:t>熱門網頁所佔比例過高</a:t>
            </a:r>
            <a:endParaRPr lang="en-US" altLang="zh-TW" sz="2400" dirty="0">
              <a:latin typeface="標楷體" panose="03000509000000000000" pitchFamily="65" charset="-120"/>
              <a:ea typeface="標楷體" panose="03000509000000000000" pitchFamily="65" charset="-120"/>
            </a:endParaRPr>
          </a:p>
          <a:p>
            <a:pPr marL="800100" lvl="1" indent="-342900">
              <a:buClr>
                <a:schemeClr val="accent1"/>
              </a:buClr>
              <a:buFont typeface="Wingdings" panose="05000000000000000000" pitchFamily="2" charset="2"/>
              <a:buChar char="n"/>
            </a:pPr>
            <a:r>
              <a:rPr lang="zh-TW" altLang="en-US" sz="2400" dirty="0">
                <a:latin typeface="標楷體" panose="03000509000000000000" pitchFamily="65" charset="-120"/>
                <a:ea typeface="標楷體" panose="03000509000000000000" pitchFamily="65" charset="-120"/>
              </a:rPr>
              <a:t>冷門網頁數量太多</a:t>
            </a:r>
            <a:endParaRPr lang="en-US" altLang="zh-TW" sz="2400" dirty="0">
              <a:latin typeface="標楷體" panose="03000509000000000000" pitchFamily="65" charset="-120"/>
              <a:ea typeface="標楷體" panose="03000509000000000000" pitchFamily="65" charset="-120"/>
            </a:endParaRPr>
          </a:p>
          <a:p>
            <a:pPr marL="342900" indent="-342900">
              <a:buClr>
                <a:schemeClr val="accent1"/>
              </a:buClr>
              <a:buFont typeface="Wingdings" panose="05000000000000000000" pitchFamily="2" charset="2"/>
              <a:buChar char="n"/>
            </a:pPr>
            <a:endParaRPr lang="en-US" altLang="zh-TW" sz="2400" dirty="0" smtClean="0">
              <a:latin typeface="標楷體" panose="03000509000000000000" pitchFamily="65" charset="-120"/>
              <a:ea typeface="標楷體" panose="03000509000000000000" pitchFamily="65" charset="-120"/>
            </a:endParaRPr>
          </a:p>
          <a:p>
            <a:pPr marL="342900" indent="-342900">
              <a:buClr>
                <a:schemeClr val="accent1"/>
              </a:buClr>
              <a:buFont typeface="Wingdings" panose="05000000000000000000" pitchFamily="2" charset="2"/>
              <a:buChar char="n"/>
            </a:pPr>
            <a:endParaRPr lang="en-US" altLang="zh-TW" sz="2400" dirty="0" smtClean="0">
              <a:latin typeface="標楷體" panose="03000509000000000000" pitchFamily="65" charset="-120"/>
              <a:ea typeface="標楷體" panose="03000509000000000000" pitchFamily="65" charset="-120"/>
            </a:endParaRPr>
          </a:p>
          <a:p>
            <a:endParaRPr lang="en-US" altLang="zh-TW" sz="1000" dirty="0">
              <a:latin typeface="標楷體" panose="03000509000000000000" pitchFamily="65" charset="-120"/>
              <a:ea typeface="標楷體" panose="03000509000000000000" pitchFamily="65" charset="-120"/>
            </a:endParaRPr>
          </a:p>
          <a:p>
            <a:endParaRPr lang="en-US" altLang="zh-TW" sz="1000" dirty="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p:txBody>
      </p:sp>
      <p:pic>
        <p:nvPicPr>
          <p:cNvPr id="9" name="圖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7053" y="3427987"/>
            <a:ext cx="3516331" cy="2813065"/>
          </a:xfrm>
          <a:prstGeom prst="rect">
            <a:avLst/>
          </a:prstGeom>
        </p:spPr>
      </p:pic>
      <p:sp>
        <p:nvSpPr>
          <p:cNvPr id="12" name="向右箭號 11"/>
          <p:cNvSpPr/>
          <p:nvPr/>
        </p:nvSpPr>
        <p:spPr>
          <a:xfrm>
            <a:off x="6126480" y="2441864"/>
            <a:ext cx="529936" cy="436418"/>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3" name="文字方塊 12"/>
          <p:cNvSpPr txBox="1"/>
          <p:nvPr/>
        </p:nvSpPr>
        <p:spPr>
          <a:xfrm>
            <a:off x="7153606" y="1737360"/>
            <a:ext cx="4647426" cy="2623795"/>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透過網頁分類器進行</a:t>
            </a:r>
            <a:r>
              <a:rPr lang="zh-TW" altLang="en-US" sz="2400" dirty="0" smtClean="0">
                <a:latin typeface="標楷體" panose="03000509000000000000" pitchFamily="65" charset="-120"/>
                <a:ea typeface="標楷體" panose="03000509000000000000" pitchFamily="65" charset="-120"/>
              </a:rPr>
              <a:t>分類</a:t>
            </a:r>
            <a:endParaRPr lang="en-US" altLang="zh-TW" sz="2400" baseline="30000" dirty="0" smtClean="0">
              <a:latin typeface="標楷體" panose="03000509000000000000" pitchFamily="65" charset="-120"/>
              <a:ea typeface="標楷體" panose="03000509000000000000" pitchFamily="65" charset="-120"/>
            </a:endParaRPr>
          </a:p>
          <a:p>
            <a:endParaRPr lang="en-US" altLang="zh-TW" sz="10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網址</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https://www.google.com/</a:t>
            </a:r>
          </a:p>
          <a:p>
            <a:r>
              <a:rPr lang="zh-TW" altLang="en-US" sz="2400" dirty="0" smtClean="0">
                <a:latin typeface="標楷體" panose="03000509000000000000" pitchFamily="65" charset="-120"/>
                <a:ea typeface="標楷體" panose="03000509000000000000" pitchFamily="65" charset="-120"/>
              </a:rPr>
              <a:t>類型</a:t>
            </a: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Search Engines and Portal</a:t>
            </a:r>
          </a:p>
          <a:p>
            <a:endParaRPr lang="en-US" altLang="zh-TW" sz="1050" dirty="0">
              <a:latin typeface="標楷體" panose="03000509000000000000" pitchFamily="65" charset="-120"/>
              <a:ea typeface="標楷體" panose="03000509000000000000" pitchFamily="65" charset="-120"/>
            </a:endParaRPr>
          </a:p>
          <a:p>
            <a:r>
              <a:rPr lang="zh-TW" altLang="en-US" sz="2400" dirty="0">
                <a:latin typeface="標楷體" panose="03000509000000000000" pitchFamily="65" charset="-120"/>
                <a:ea typeface="標楷體" panose="03000509000000000000" pitchFamily="65" charset="-120"/>
              </a:rPr>
              <a:t>網址</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 </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https://</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www.facebook.com</a:t>
            </a:r>
            <a:r>
              <a:rPr lang="en-US" altLang="zh-TW" sz="2400" dirty="0">
                <a:latin typeface="Times New Roman" panose="02020603050405020304" pitchFamily="18" charset="0"/>
                <a:ea typeface="標楷體" panose="03000509000000000000" pitchFamily="65" charset="-120"/>
                <a:cs typeface="Times New Roman" panose="02020603050405020304" pitchFamily="18" charset="0"/>
              </a:rPr>
              <a:t>/</a:t>
            </a:r>
          </a:p>
          <a:p>
            <a:r>
              <a:rPr lang="zh-TW" altLang="en-US" sz="2400" dirty="0">
                <a:latin typeface="標楷體" panose="03000509000000000000" pitchFamily="65" charset="-120"/>
                <a:ea typeface="標楷體" panose="03000509000000000000" pitchFamily="65" charset="-120"/>
              </a:rPr>
              <a:t>類型</a:t>
            </a:r>
            <a:r>
              <a:rPr lang="en-US" altLang="zh-TW" sz="2400" dirty="0">
                <a:latin typeface="標楷體" panose="03000509000000000000" pitchFamily="65" charset="-120"/>
                <a:ea typeface="標楷體" panose="03000509000000000000" pitchFamily="65" charset="-120"/>
              </a:rPr>
              <a:t>:</a:t>
            </a:r>
            <a:r>
              <a:rPr lang="zh-TW" altLang="en-US" sz="2400" dirty="0">
                <a:latin typeface="標楷體" panose="03000509000000000000" pitchFamily="65" charset="-120"/>
                <a:ea typeface="標楷體" panose="03000509000000000000" pitchFamily="65" charset="-120"/>
              </a:rPr>
              <a:t>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Social Network Services</a:t>
            </a:r>
            <a:endParaRPr lang="en-US" altLang="zh-TW" sz="2400" dirty="0">
              <a:latin typeface="Times New Roman" panose="02020603050405020304" pitchFamily="18" charset="0"/>
              <a:ea typeface="標楷體" panose="03000509000000000000" pitchFamily="65" charset="-120"/>
              <a:cs typeface="Times New Roman" panose="02020603050405020304" pitchFamily="18" charset="0"/>
            </a:endParaRPr>
          </a:p>
          <a:p>
            <a:endParaRPr lang="zh-TW" altLang="en-US" sz="2400" dirty="0">
              <a:latin typeface="Times New Roman" panose="02020603050405020304" pitchFamily="18" charset="0"/>
              <a:ea typeface="標楷體" panose="03000509000000000000" pitchFamily="65" charset="-120"/>
              <a:cs typeface="Times New Roman" panose="02020603050405020304" pitchFamily="18" charset="0"/>
            </a:endParaRPr>
          </a:p>
        </p:txBody>
      </p:sp>
      <p:graphicFrame>
        <p:nvGraphicFramePr>
          <p:cNvPr id="15" name="圖表 14"/>
          <p:cNvGraphicFramePr/>
          <p:nvPr>
            <p:extLst>
              <p:ext uri="{D42A27DB-BD31-4B8C-83A1-F6EECF244321}">
                <p14:modId xmlns:p14="http://schemas.microsoft.com/office/powerpoint/2010/main" val="2280584479"/>
              </p:ext>
            </p:extLst>
          </p:nvPr>
        </p:nvGraphicFramePr>
        <p:xfrm>
          <a:off x="7153606" y="3870557"/>
          <a:ext cx="4309919" cy="2480002"/>
        </p:xfrm>
        <a:graphic>
          <a:graphicData uri="http://schemas.openxmlformats.org/drawingml/2006/chart">
            <c:chart xmlns:c="http://schemas.openxmlformats.org/drawingml/2006/chart" xmlns:r="http://schemas.openxmlformats.org/officeDocument/2006/relationships" r:id="rId4"/>
          </a:graphicData>
        </a:graphic>
      </p:graphicFrame>
      <p:sp>
        <p:nvSpPr>
          <p:cNvPr id="3" name="投影片編號版面配置區 2"/>
          <p:cNvSpPr>
            <a:spLocks noGrp="1"/>
          </p:cNvSpPr>
          <p:nvPr>
            <p:ph type="sldNum" sz="quarter" idx="12"/>
          </p:nvPr>
        </p:nvSpPr>
        <p:spPr/>
        <p:txBody>
          <a:bodyPr/>
          <a:lstStyle/>
          <a:p>
            <a:fld id="{80F6A09D-159B-4313-80A4-EA0632F358DB}" type="slidenum">
              <a:rPr lang="zh-TW" altLang="en-US" smtClean="0"/>
              <a:t>14</a:t>
            </a:fld>
            <a:endParaRPr lang="zh-TW" altLang="en-US"/>
          </a:p>
        </p:txBody>
      </p:sp>
    </p:spTree>
    <p:extLst>
      <p:ext uri="{BB962C8B-B14F-4D97-AF65-F5344CB8AC3E}">
        <p14:creationId xmlns:p14="http://schemas.microsoft.com/office/powerpoint/2010/main" val="2530154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特徵選擇</a:t>
            </a:r>
            <a:endParaRPr lang="zh-TW" altLang="en-US" sz="4400"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097279" y="1845734"/>
                <a:ext cx="10956175" cy="4368030"/>
              </a:xfrm>
            </p:spPr>
            <p:txBody>
              <a:bodyPr>
                <a:normAutofit/>
              </a:bodyPr>
              <a:lstStyle/>
              <a:p>
                <a:pPr>
                  <a:buFont typeface="Wingdings" panose="05000000000000000000" pitchFamily="2" charset="2"/>
                  <a:buChar char="n"/>
                </a:pPr>
                <a:r>
                  <a:rPr lang="zh-TW" altLang="en-US" sz="2400" dirty="0" smtClean="0">
                    <a:latin typeface="標楷體" panose="03000509000000000000" pitchFamily="65" charset="-120"/>
                    <a:ea typeface="標楷體" panose="03000509000000000000" pitchFamily="65" charset="-120"/>
                  </a:rPr>
                  <a:t> </a:t>
                </a:r>
                <a:r>
                  <a:rPr lang="zh-TW" altLang="en-US" sz="2400" dirty="0">
                    <a:solidFill>
                      <a:srgbClr val="FF0000"/>
                    </a:solidFill>
                    <a:latin typeface="標楷體" panose="03000509000000000000" pitchFamily="65" charset="-120"/>
                    <a:ea typeface="標楷體" panose="03000509000000000000" pitchFamily="65" charset="-120"/>
                  </a:rPr>
                  <a:t>各</a:t>
                </a:r>
                <a:r>
                  <a:rPr lang="zh-TW" altLang="en-US" sz="2400" dirty="0" smtClean="0">
                    <a:solidFill>
                      <a:srgbClr val="FF0000"/>
                    </a:solidFill>
                    <a:latin typeface="標楷體" panose="03000509000000000000" pitchFamily="65" charset="-120"/>
                    <a:ea typeface="標楷體" panose="03000509000000000000" pitchFamily="65" charset="-120"/>
                  </a:rPr>
                  <a:t>使用者於各類型網頁之</a:t>
                </a:r>
                <a:r>
                  <a:rPr lang="zh-TW" altLang="en-US" sz="2400" dirty="0">
                    <a:solidFill>
                      <a:srgbClr val="FF0000"/>
                    </a:solidFill>
                    <a:latin typeface="標楷體" panose="03000509000000000000" pitchFamily="65" charset="-120"/>
                    <a:ea typeface="標楷體" panose="03000509000000000000" pitchFamily="65" charset="-120"/>
                  </a:rPr>
                  <a:t>瀏覽</a:t>
                </a:r>
                <a:r>
                  <a:rPr lang="zh-TW" altLang="en-US" sz="2400" dirty="0" smtClean="0">
                    <a:solidFill>
                      <a:srgbClr val="FF0000"/>
                    </a:solidFill>
                    <a:latin typeface="標楷體" panose="03000509000000000000" pitchFamily="65" charset="-120"/>
                    <a:ea typeface="標楷體" panose="03000509000000000000" pitchFamily="65" charset="-120"/>
                  </a:rPr>
                  <a:t>比例</a:t>
                </a:r>
                <a:endParaRPr lang="en-US" altLang="zh-TW" sz="2400" dirty="0" smtClean="0">
                  <a:solidFill>
                    <a:srgbClr val="FF0000"/>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endParaRPr lang="en-US" altLang="zh-TW" sz="10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en-US" altLang="zh-TW" sz="2000" b="0" dirty="0" smtClean="0">
                    <a:ea typeface="標楷體" panose="03000509000000000000" pitchFamily="65" charset="-120"/>
                  </a:rPr>
                  <a:t>  </a:t>
                </a:r>
                <a14:m>
                  <m:oMath xmlns:m="http://schemas.openxmlformats.org/officeDocument/2006/math">
                    <m:sSub>
                      <m:sSubPr>
                        <m:ctrlPr>
                          <a:rPr lang="en-US" altLang="zh-TW" sz="2000" b="0" i="1" smtClean="0">
                            <a:solidFill>
                              <a:schemeClr val="tx1"/>
                            </a:solidFill>
                            <a:latin typeface="Cambria Math" panose="02040503050406030204" pitchFamily="18" charset="0"/>
                            <a:ea typeface="標楷體" panose="03000509000000000000" pitchFamily="65" charset="-120"/>
                          </a:rPr>
                        </m:ctrlPr>
                      </m:sSubPr>
                      <m:e>
                        <m:r>
                          <a:rPr lang="en-US" altLang="zh-TW" sz="2000" b="0" i="1" smtClean="0">
                            <a:solidFill>
                              <a:schemeClr val="tx1"/>
                            </a:solidFill>
                            <a:latin typeface="Cambria Math" panose="02040503050406030204" pitchFamily="18" charset="0"/>
                            <a:ea typeface="標楷體" panose="03000509000000000000" pitchFamily="65" charset="-120"/>
                          </a:rPr>
                          <m:t>𝑐𝑎𝑡𝑒</m:t>
                        </m:r>
                      </m:e>
                      <m:sub>
                        <m:r>
                          <a:rPr lang="en-US" altLang="zh-TW" sz="2000" b="0" i="1" smtClean="0">
                            <a:solidFill>
                              <a:schemeClr val="tx1"/>
                            </a:solidFill>
                            <a:latin typeface="Cambria Math" panose="02040503050406030204" pitchFamily="18" charset="0"/>
                            <a:ea typeface="標楷體" panose="03000509000000000000" pitchFamily="65" charset="-120"/>
                          </a:rPr>
                          <m:t>𝑖</m:t>
                        </m:r>
                      </m:sub>
                    </m:sSub>
                    <m:r>
                      <a:rPr lang="en-US" altLang="zh-TW" sz="2000" b="0" i="1" smtClean="0">
                        <a:solidFill>
                          <a:schemeClr val="tx1"/>
                        </a:solidFill>
                        <a:latin typeface="Cambria Math" panose="02040503050406030204" pitchFamily="18" charset="0"/>
                        <a:ea typeface="標楷體" panose="03000509000000000000" pitchFamily="65" charset="-120"/>
                      </a:rPr>
                      <m:t> </m:t>
                    </m:r>
                    <m:r>
                      <a:rPr lang="en-US" altLang="zh-TW" sz="2000" b="0" i="1" smtClean="0">
                        <a:solidFill>
                          <a:schemeClr val="tx1"/>
                        </a:solidFill>
                        <a:latin typeface="Cambria Math" panose="02040503050406030204" pitchFamily="18" charset="0"/>
                        <a:ea typeface="標楷體" panose="03000509000000000000" pitchFamily="65" charset="-120"/>
                      </a:rPr>
                      <m:t>𝑟𝑎𝑡𝑖𝑜</m:t>
                    </m:r>
                    <m:r>
                      <a:rPr lang="en-US" altLang="zh-TW" sz="2000" b="0" i="1" smtClean="0">
                        <a:solidFill>
                          <a:schemeClr val="tx1"/>
                        </a:solidFill>
                        <a:latin typeface="Cambria Math" panose="02040503050406030204" pitchFamily="18" charset="0"/>
                        <a:ea typeface="標楷體" panose="03000509000000000000" pitchFamily="65" charset="-120"/>
                      </a:rPr>
                      <m:t>=</m:t>
                    </m:r>
                    <m:f>
                      <m:fPr>
                        <m:ctrlPr>
                          <a:rPr lang="en-US" altLang="zh-TW" sz="2000" b="0" i="1" smtClean="0">
                            <a:solidFill>
                              <a:schemeClr val="tx1"/>
                            </a:solidFill>
                            <a:latin typeface="Cambria Math" panose="02040503050406030204" pitchFamily="18" charset="0"/>
                            <a:ea typeface="標楷體" panose="03000509000000000000" pitchFamily="65" charset="-120"/>
                          </a:rPr>
                        </m:ctrlPr>
                      </m:fPr>
                      <m:num>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number</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of</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visits</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on</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the</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sSub>
                          <m:sSubPr>
                            <m:ctrlPr>
                              <a:rPr lang="en-US" altLang="zh-TW" sz="2000" b="0" i="1" smtClean="0">
                                <a:solidFill>
                                  <a:schemeClr val="tx1"/>
                                </a:solidFill>
                                <a:latin typeface="Cambria Math" panose="02040503050406030204" pitchFamily="18" charset="0"/>
                                <a:ea typeface="標楷體" panose="03000509000000000000" pitchFamily="65" charset="-120"/>
                              </a:rPr>
                            </m:ctrlPr>
                          </m:sSubPr>
                          <m:e>
                            <m:r>
                              <a:rPr lang="en-US" altLang="zh-TW" sz="2000" b="0" i="1" smtClean="0">
                                <a:solidFill>
                                  <a:schemeClr val="tx1"/>
                                </a:solidFill>
                                <a:latin typeface="Cambria Math" panose="02040503050406030204" pitchFamily="18" charset="0"/>
                                <a:ea typeface="標楷體" panose="03000509000000000000" pitchFamily="65" charset="-120"/>
                              </a:rPr>
                              <m:t>𝑐𝑎𝑡𝑒</m:t>
                            </m:r>
                          </m:e>
                          <m:sub>
                            <m:r>
                              <a:rPr lang="en-US" altLang="zh-TW" sz="2000" b="0" i="1" smtClean="0">
                                <a:solidFill>
                                  <a:schemeClr val="tx1"/>
                                </a:solidFill>
                                <a:latin typeface="Cambria Math" panose="02040503050406030204" pitchFamily="18" charset="0"/>
                                <a:ea typeface="標楷體" panose="03000509000000000000" pitchFamily="65" charset="-120"/>
                              </a:rPr>
                              <m:t>𝑖</m:t>
                            </m:r>
                          </m:sub>
                        </m:sSub>
                        <m:r>
                          <a:rPr lang="en-US" altLang="zh-TW" sz="2000" b="0" i="1" smtClean="0">
                            <a:solidFill>
                              <a:schemeClr val="tx1"/>
                            </a:solidFill>
                            <a:latin typeface="Cambria Math" panose="02040503050406030204" pitchFamily="18" charset="0"/>
                            <a:ea typeface="標楷體" panose="03000509000000000000" pitchFamily="65" charset="-12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websites</m:t>
                        </m:r>
                      </m:num>
                      <m:den>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total</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number</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of</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visits</m:t>
                        </m:r>
                      </m:den>
                    </m:f>
                  </m:oMath>
                </a14:m>
                <a:endParaRPr lang="en-US" altLang="zh-TW" sz="24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10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en-US" altLang="zh-TW" sz="2000" dirty="0" smtClean="0">
                    <a:ea typeface="標楷體" panose="03000509000000000000" pitchFamily="65" charset="-120"/>
                  </a:rPr>
                  <a:t>  </a:t>
                </a:r>
                <a14:m>
                  <m:oMath xmlns:m="http://schemas.openxmlformats.org/officeDocument/2006/math">
                    <m:sSub>
                      <m:sSubPr>
                        <m:ctrlPr>
                          <a:rPr lang="en-US" altLang="zh-TW" sz="2000" i="1" smtClean="0">
                            <a:solidFill>
                              <a:schemeClr val="tx1"/>
                            </a:solidFill>
                            <a:latin typeface="Cambria Math" panose="02040503050406030204" pitchFamily="18" charset="0"/>
                            <a:ea typeface="標楷體" panose="03000509000000000000" pitchFamily="65" charset="-120"/>
                          </a:rPr>
                        </m:ctrlPr>
                      </m:sSubPr>
                      <m:e>
                        <m:r>
                          <a:rPr lang="en-US" altLang="zh-TW" sz="2000" i="1">
                            <a:solidFill>
                              <a:schemeClr val="tx1"/>
                            </a:solidFill>
                            <a:latin typeface="Cambria Math" panose="02040503050406030204" pitchFamily="18" charset="0"/>
                            <a:ea typeface="標楷體" panose="03000509000000000000" pitchFamily="65" charset="-120"/>
                          </a:rPr>
                          <m:t>𝑐𝑎𝑡𝑒</m:t>
                        </m:r>
                      </m:e>
                      <m:sub>
                        <m:r>
                          <a:rPr lang="en-US" altLang="zh-TW" sz="2000" i="1">
                            <a:solidFill>
                              <a:schemeClr val="tx1"/>
                            </a:solidFill>
                            <a:latin typeface="Cambria Math" panose="02040503050406030204" pitchFamily="18" charset="0"/>
                            <a:ea typeface="標楷體" panose="03000509000000000000" pitchFamily="65" charset="-120"/>
                          </a:rPr>
                          <m:t>𝑖</m:t>
                        </m:r>
                      </m:sub>
                    </m:sSub>
                    <m:r>
                      <a:rPr lang="en-US" altLang="zh-TW" sz="2000" i="1">
                        <a:solidFill>
                          <a:schemeClr val="tx1"/>
                        </a:solidFill>
                        <a:latin typeface="Cambria Math" panose="02040503050406030204" pitchFamily="18" charset="0"/>
                        <a:ea typeface="標楷體" panose="03000509000000000000" pitchFamily="65" charset="-120"/>
                      </a:rPr>
                      <m:t> </m:t>
                    </m:r>
                    <m:r>
                      <a:rPr lang="en-US" altLang="zh-TW" sz="2000" i="1">
                        <a:solidFill>
                          <a:schemeClr val="tx1"/>
                        </a:solidFill>
                        <a:latin typeface="Cambria Math" panose="02040503050406030204" pitchFamily="18" charset="0"/>
                        <a:ea typeface="標楷體" panose="03000509000000000000" pitchFamily="65" charset="-120"/>
                      </a:rPr>
                      <m:t>𝑟𝑎𝑡𝑖𝑜</m:t>
                    </m:r>
                  </m:oMath>
                </a14:m>
                <a:r>
                  <a:rPr lang="zh-TW" altLang="en-US" sz="2000" dirty="0" smtClean="0">
                    <a:solidFill>
                      <a:schemeClr val="tx1"/>
                    </a:solidFill>
                    <a:latin typeface="標楷體" panose="03000509000000000000" pitchFamily="65" charset="-120"/>
                    <a:ea typeface="標楷體" panose="03000509000000000000" pitchFamily="65" charset="-120"/>
                  </a:rPr>
                  <a:t>為瀏覽</a:t>
                </a:r>
                <a:r>
                  <a:rPr lang="zh-TW" altLang="en-US" sz="2000" dirty="0" smtClean="0">
                    <a:solidFill>
                      <a:srgbClr val="FF0000"/>
                    </a:solidFill>
                    <a:latin typeface="標楷體" panose="03000509000000000000" pitchFamily="65" charset="-120"/>
                    <a:ea typeface="標楷體" panose="03000509000000000000" pitchFamily="65" charset="-120"/>
                  </a:rPr>
                  <a:t>第 </a:t>
                </a:r>
                <a14:m>
                  <m:oMath xmlns:m="http://schemas.openxmlformats.org/officeDocument/2006/math">
                    <m:r>
                      <a:rPr lang="en-US" altLang="zh-TW" sz="2000" i="1">
                        <a:solidFill>
                          <a:srgbClr val="FF0000"/>
                        </a:solidFill>
                        <a:latin typeface="Cambria Math" panose="02040503050406030204" pitchFamily="18" charset="0"/>
                        <a:ea typeface="標楷體" panose="03000509000000000000" pitchFamily="65" charset="-120"/>
                      </a:rPr>
                      <m:t>𝑖</m:t>
                    </m:r>
                  </m:oMath>
                </a14:m>
                <a:r>
                  <a:rPr lang="zh-TW" altLang="en-US" sz="2000" dirty="0" smtClean="0">
                    <a:solidFill>
                      <a:srgbClr val="FF0000"/>
                    </a:solidFill>
                    <a:latin typeface="標楷體" panose="03000509000000000000" pitchFamily="65" charset="-120"/>
                    <a:ea typeface="標楷體" panose="03000509000000000000" pitchFamily="65" charset="-120"/>
                  </a:rPr>
                  <a:t> 種網頁類型</a:t>
                </a:r>
                <a:r>
                  <a:rPr lang="zh-TW" altLang="en-US" sz="2000" dirty="0" smtClean="0">
                    <a:solidFill>
                      <a:schemeClr val="tx1"/>
                    </a:solidFill>
                    <a:latin typeface="標楷體" panose="03000509000000000000" pitchFamily="65" charset="-120"/>
                    <a:ea typeface="標楷體" panose="03000509000000000000" pitchFamily="65" charset="-120"/>
                  </a:rPr>
                  <a:t>之比例，</a:t>
                </a:r>
                <a:r>
                  <a:rPr lang="en-US" altLang="zh-TW" sz="2000" dirty="0">
                    <a:solidFill>
                      <a:schemeClr val="tx1"/>
                    </a:solidFill>
                    <a:ea typeface="標楷體" panose="03000509000000000000" pitchFamily="65" charset="-120"/>
                  </a:rPr>
                  <a:t> </a:t>
                </a:r>
                <a14:m>
                  <m:oMath xmlns:m="http://schemas.openxmlformats.org/officeDocument/2006/math">
                    <m:r>
                      <a:rPr lang="en-US" altLang="zh-TW" sz="2000" b="0" i="1" smtClean="0">
                        <a:solidFill>
                          <a:schemeClr val="tx1"/>
                        </a:solidFill>
                        <a:latin typeface="Cambria Math" panose="02040503050406030204" pitchFamily="18" charset="0"/>
                        <a:ea typeface="標楷體" panose="03000509000000000000" pitchFamily="65" charset="-120"/>
                      </a:rPr>
                      <m:t>𝑖</m:t>
                    </m:r>
                    <m:r>
                      <a:rPr lang="en-US" altLang="zh-TW" sz="2000" b="0" i="1" smtClean="0">
                        <a:solidFill>
                          <a:schemeClr val="tx1"/>
                        </a:solidFill>
                        <a:latin typeface="Cambria Math" panose="02040503050406030204" pitchFamily="18" charset="0"/>
                        <a:ea typeface="標楷體" panose="03000509000000000000" pitchFamily="65" charset="-120"/>
                      </a:rPr>
                      <m:t>=0~91</m:t>
                    </m:r>
                  </m:oMath>
                </a14:m>
                <a:r>
                  <a:rPr lang="en-US" altLang="zh-TW" sz="2000" dirty="0" smtClean="0">
                    <a:solidFill>
                      <a:schemeClr val="tx1"/>
                    </a:solidFill>
                    <a:latin typeface="標楷體" panose="03000509000000000000" pitchFamily="65" charset="-120"/>
                    <a:ea typeface="標楷體" panose="03000509000000000000" pitchFamily="65" charset="-120"/>
                  </a:rPr>
                  <a:t> </a:t>
                </a:r>
                <a:r>
                  <a:rPr lang="zh-TW" altLang="en-US" sz="2000" dirty="0" smtClean="0">
                    <a:solidFill>
                      <a:schemeClr val="tx1"/>
                    </a:solidFill>
                    <a:latin typeface="標楷體" panose="03000509000000000000" pitchFamily="65" charset="-120"/>
                    <a:ea typeface="標楷體" panose="03000509000000000000" pitchFamily="65" charset="-120"/>
                  </a:rPr>
                  <a:t>表示</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92</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smtClean="0">
                    <a:solidFill>
                      <a:schemeClr val="tx1"/>
                    </a:solidFill>
                    <a:latin typeface="標楷體" panose="03000509000000000000" pitchFamily="65" charset="-120"/>
                    <a:ea typeface="標楷體" panose="03000509000000000000" pitchFamily="65" charset="-120"/>
                  </a:rPr>
                  <a:t>種網頁類型</a:t>
                </a:r>
                <a:endParaRPr lang="en-US" altLang="zh-TW" sz="2400" dirty="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2400" dirty="0" smtClean="0">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rgbClr val="FF0000"/>
                    </a:solidFill>
                    <a:latin typeface="標楷體" panose="03000509000000000000" pitchFamily="65" charset="-120"/>
                    <a:ea typeface="標楷體" panose="03000509000000000000" pitchFamily="65" charset="-120"/>
                  </a:rPr>
                  <a:t> 各</a:t>
                </a:r>
                <a:r>
                  <a:rPr lang="zh-TW" altLang="en-US" sz="2400" dirty="0">
                    <a:solidFill>
                      <a:srgbClr val="FF0000"/>
                    </a:solidFill>
                    <a:latin typeface="標楷體" panose="03000509000000000000" pitchFamily="65" charset="-120"/>
                    <a:ea typeface="標楷體" panose="03000509000000000000" pitchFamily="65" charset="-120"/>
                  </a:rPr>
                  <a:t>使用者</a:t>
                </a:r>
                <a:r>
                  <a:rPr lang="zh-TW" altLang="en-US" sz="2400" dirty="0" smtClean="0">
                    <a:solidFill>
                      <a:srgbClr val="FF0000"/>
                    </a:solidFill>
                    <a:latin typeface="標楷體" panose="03000509000000000000" pitchFamily="65" charset="-120"/>
                    <a:ea typeface="標楷體" panose="03000509000000000000" pitchFamily="65" charset="-120"/>
                  </a:rPr>
                  <a:t>於一天中</a:t>
                </a:r>
                <a:r>
                  <a:rPr lang="zh-TW" altLang="en-US" sz="2400" dirty="0">
                    <a:solidFill>
                      <a:srgbClr val="FF0000"/>
                    </a:solidFill>
                    <a:latin typeface="標楷體" panose="03000509000000000000" pitchFamily="65" charset="-120"/>
                    <a:ea typeface="標楷體" panose="03000509000000000000" pitchFamily="65" charset="-120"/>
                  </a:rPr>
                  <a:t>各</a:t>
                </a:r>
                <a:r>
                  <a:rPr lang="zh-TW" altLang="en-US" sz="2400" dirty="0" smtClean="0">
                    <a:solidFill>
                      <a:srgbClr val="FF0000"/>
                    </a:solidFill>
                    <a:latin typeface="標楷體" panose="03000509000000000000" pitchFamily="65" charset="-120"/>
                    <a:ea typeface="標楷體" panose="03000509000000000000" pitchFamily="65" charset="-120"/>
                  </a:rPr>
                  <a:t>時段之瀏覽頻率</a:t>
                </a:r>
                <a:endParaRPr lang="en-US" altLang="zh-TW" sz="2400" dirty="0" smtClean="0">
                  <a:solidFill>
                    <a:srgbClr val="FF0000"/>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endParaRPr lang="en-US" altLang="zh-TW" sz="10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en-US" altLang="zh-TW" sz="2000" b="0" dirty="0" smtClean="0">
                    <a:ea typeface="標楷體" panose="03000509000000000000" pitchFamily="65" charset="-120"/>
                  </a:rPr>
                  <a:t>  </a:t>
                </a:r>
                <a14:m>
                  <m:oMath xmlns:m="http://schemas.openxmlformats.org/officeDocument/2006/math">
                    <m:sSub>
                      <m:sSubPr>
                        <m:ctrlPr>
                          <a:rPr lang="en-US" altLang="zh-TW" sz="2000" b="0" i="1" smtClean="0">
                            <a:solidFill>
                              <a:schemeClr val="tx1"/>
                            </a:solidFill>
                            <a:latin typeface="Cambria Math" panose="02040503050406030204" pitchFamily="18" charset="0"/>
                            <a:ea typeface="標楷體" panose="03000509000000000000" pitchFamily="65" charset="-120"/>
                          </a:rPr>
                        </m:ctrlPr>
                      </m:sSubPr>
                      <m:e>
                        <m:r>
                          <a:rPr lang="en-US" altLang="zh-TW" sz="2000" b="0" i="1" smtClean="0">
                            <a:solidFill>
                              <a:schemeClr val="tx1"/>
                            </a:solidFill>
                            <a:latin typeface="Cambria Math" panose="02040503050406030204" pitchFamily="18" charset="0"/>
                            <a:ea typeface="標楷體" panose="03000509000000000000" pitchFamily="65" charset="-120"/>
                          </a:rPr>
                          <m:t> </m:t>
                        </m:r>
                        <m:r>
                          <a:rPr lang="en-US" altLang="zh-TW" sz="2000" i="1">
                            <a:solidFill>
                              <a:schemeClr val="tx1"/>
                            </a:solidFill>
                            <a:latin typeface="Cambria Math" panose="02040503050406030204" pitchFamily="18" charset="0"/>
                            <a:ea typeface="標楷體" panose="03000509000000000000" pitchFamily="65" charset="-120"/>
                          </a:rPr>
                          <m:t>𝑡𝑖𝑚𝑒𝑠𝑒𝑠𝑠𝑖𝑜𝑛</m:t>
                        </m:r>
                      </m:e>
                      <m:sub>
                        <m:r>
                          <a:rPr lang="en-US" altLang="zh-TW" sz="2000" b="0" i="1" smtClean="0">
                            <a:solidFill>
                              <a:schemeClr val="tx1"/>
                            </a:solidFill>
                            <a:latin typeface="Cambria Math" panose="02040503050406030204" pitchFamily="18" charset="0"/>
                            <a:ea typeface="標楷體" panose="03000509000000000000" pitchFamily="65" charset="-120"/>
                          </a:rPr>
                          <m:t>𝑖</m:t>
                        </m:r>
                      </m:sub>
                    </m:sSub>
                    <m:r>
                      <a:rPr lang="en-US" altLang="zh-TW" sz="2000" b="0" i="1" smtClean="0">
                        <a:solidFill>
                          <a:schemeClr val="tx1"/>
                        </a:solidFill>
                        <a:latin typeface="Cambria Math" panose="02040503050406030204" pitchFamily="18" charset="0"/>
                        <a:ea typeface="標楷體" panose="03000509000000000000" pitchFamily="65" charset="-120"/>
                      </a:rPr>
                      <m:t> </m:t>
                    </m:r>
                    <m:r>
                      <a:rPr lang="en-US" altLang="zh-TW" sz="2000" b="0" i="1" smtClean="0">
                        <a:solidFill>
                          <a:schemeClr val="tx1"/>
                        </a:solidFill>
                        <a:latin typeface="Cambria Math" panose="02040503050406030204" pitchFamily="18" charset="0"/>
                        <a:ea typeface="標楷體" panose="03000509000000000000" pitchFamily="65" charset="-120"/>
                      </a:rPr>
                      <m:t>𝑟𝑎𝑡𝑖𝑜</m:t>
                    </m:r>
                    <m:r>
                      <a:rPr lang="en-US" altLang="zh-TW" sz="2000" b="0" i="1" smtClean="0">
                        <a:solidFill>
                          <a:schemeClr val="tx1"/>
                        </a:solidFill>
                        <a:latin typeface="Cambria Math" panose="02040503050406030204" pitchFamily="18" charset="0"/>
                        <a:ea typeface="標楷體" panose="03000509000000000000" pitchFamily="65" charset="-120"/>
                      </a:rPr>
                      <m:t>=</m:t>
                    </m:r>
                    <m:f>
                      <m:fPr>
                        <m:ctrlPr>
                          <a:rPr lang="en-US" altLang="zh-TW" sz="2000" b="0" i="1" smtClean="0">
                            <a:solidFill>
                              <a:schemeClr val="tx1"/>
                            </a:solidFill>
                            <a:latin typeface="Cambria Math" panose="02040503050406030204" pitchFamily="18" charset="0"/>
                            <a:ea typeface="標楷體" panose="03000509000000000000" pitchFamily="65" charset="-120"/>
                          </a:rPr>
                        </m:ctrlPr>
                      </m:fPr>
                      <m:num>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number</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of</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days</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have</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browsing</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behaviors</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in</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sSub>
                          <m:sSubPr>
                            <m:ctrlPr>
                              <a:rPr lang="en-US" altLang="zh-TW" sz="2000" b="0" i="1" smtClean="0">
                                <a:solidFill>
                                  <a:schemeClr val="tx1"/>
                                </a:solidFill>
                                <a:latin typeface="Cambria Math" panose="02040503050406030204" pitchFamily="18" charset="0"/>
                                <a:ea typeface="標楷體" panose="03000509000000000000" pitchFamily="65" charset="-120"/>
                              </a:rPr>
                            </m:ctrlPr>
                          </m:sSubPr>
                          <m:e>
                            <m:r>
                              <a:rPr lang="en-US" altLang="zh-TW" sz="2000" b="0" i="1" smtClean="0">
                                <a:solidFill>
                                  <a:schemeClr val="tx1"/>
                                </a:solidFill>
                                <a:latin typeface="Cambria Math" panose="02040503050406030204" pitchFamily="18" charset="0"/>
                                <a:ea typeface="標楷體" panose="03000509000000000000" pitchFamily="65" charset="-120"/>
                              </a:rPr>
                              <m:t>𝑡𝑖𝑚𝑒𝑠𝑒𝑠𝑠𝑖𝑜𝑛</m:t>
                            </m:r>
                          </m:e>
                          <m:sub>
                            <m:r>
                              <a:rPr lang="en-US" altLang="zh-TW" sz="2000" b="0" i="1" smtClean="0">
                                <a:solidFill>
                                  <a:schemeClr val="tx1"/>
                                </a:solidFill>
                                <a:latin typeface="Cambria Math" panose="02040503050406030204" pitchFamily="18" charset="0"/>
                                <a:ea typeface="標楷體" panose="03000509000000000000" pitchFamily="65" charset="-120"/>
                              </a:rPr>
                              <m:t>𝑖</m:t>
                            </m:r>
                          </m:sub>
                        </m:sSub>
                      </m:num>
                      <m:den>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number</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of</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days</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have</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browsing</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 </m:t>
                        </m:r>
                        <m:r>
                          <m:rPr>
                            <m:nor/>
                          </m:rPr>
                          <a:rPr lang="en-US" altLang="zh-TW" sz="2000" b="0" i="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m:t>behaviors</m:t>
                        </m:r>
                      </m:den>
                    </m:f>
                  </m:oMath>
                </a14:m>
                <a:endParaRPr lang="en-US" altLang="zh-TW" sz="20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10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en-US" altLang="zh-TW" sz="2000" dirty="0">
                    <a:latin typeface="標楷體" panose="03000509000000000000" pitchFamily="65" charset="-120"/>
                    <a:ea typeface="標楷體" panose="03000509000000000000" pitchFamily="65" charset="-120"/>
                  </a:rPr>
                  <a:t> </a:t>
                </a:r>
                <a14:m>
                  <m:oMath xmlns:m="http://schemas.openxmlformats.org/officeDocument/2006/math">
                    <m:sSub>
                      <m:sSubPr>
                        <m:ctrlPr>
                          <a:rPr lang="en-US" altLang="zh-TW" sz="2000" i="1" smtClean="0">
                            <a:solidFill>
                              <a:schemeClr val="tx1"/>
                            </a:solidFill>
                            <a:latin typeface="Cambria Math" panose="02040503050406030204" pitchFamily="18" charset="0"/>
                            <a:ea typeface="標楷體" panose="03000509000000000000" pitchFamily="65" charset="-120"/>
                          </a:rPr>
                        </m:ctrlPr>
                      </m:sSubPr>
                      <m:e>
                        <m:r>
                          <a:rPr lang="en-US" altLang="zh-TW" sz="2000" i="1">
                            <a:solidFill>
                              <a:schemeClr val="tx1"/>
                            </a:solidFill>
                            <a:latin typeface="Cambria Math" panose="02040503050406030204" pitchFamily="18" charset="0"/>
                            <a:ea typeface="標楷體" panose="03000509000000000000" pitchFamily="65" charset="-120"/>
                          </a:rPr>
                          <m:t> </m:t>
                        </m:r>
                        <m:r>
                          <a:rPr lang="en-US" altLang="zh-TW" sz="2000" i="1">
                            <a:solidFill>
                              <a:schemeClr val="tx1"/>
                            </a:solidFill>
                            <a:latin typeface="Cambria Math" panose="02040503050406030204" pitchFamily="18" charset="0"/>
                            <a:ea typeface="標楷體" panose="03000509000000000000" pitchFamily="65" charset="-120"/>
                          </a:rPr>
                          <m:t>𝑡𝑖𝑚𝑒𝑠𝑒𝑠𝑠𝑖𝑜𝑛</m:t>
                        </m:r>
                      </m:e>
                      <m:sub>
                        <m:r>
                          <a:rPr lang="en-US" altLang="zh-TW" sz="2000" i="1">
                            <a:solidFill>
                              <a:schemeClr val="tx1"/>
                            </a:solidFill>
                            <a:latin typeface="Cambria Math" panose="02040503050406030204" pitchFamily="18" charset="0"/>
                            <a:ea typeface="標楷體" panose="03000509000000000000" pitchFamily="65" charset="-120"/>
                          </a:rPr>
                          <m:t>𝑖</m:t>
                        </m:r>
                      </m:sub>
                    </m:sSub>
                    <m:r>
                      <a:rPr lang="en-US" altLang="zh-TW" sz="2000" i="1">
                        <a:solidFill>
                          <a:schemeClr val="tx1"/>
                        </a:solidFill>
                        <a:latin typeface="Cambria Math" panose="02040503050406030204" pitchFamily="18" charset="0"/>
                        <a:ea typeface="標楷體" panose="03000509000000000000" pitchFamily="65" charset="-120"/>
                      </a:rPr>
                      <m:t> </m:t>
                    </m:r>
                    <m:r>
                      <a:rPr lang="en-US" altLang="zh-TW" sz="2000" i="1">
                        <a:solidFill>
                          <a:schemeClr val="tx1"/>
                        </a:solidFill>
                        <a:latin typeface="Cambria Math" panose="02040503050406030204" pitchFamily="18" charset="0"/>
                        <a:ea typeface="標楷體" panose="03000509000000000000" pitchFamily="65" charset="-120"/>
                      </a:rPr>
                      <m:t>𝑟𝑎𝑡𝑖𝑜</m:t>
                    </m:r>
                  </m:oMath>
                </a14:m>
                <a:r>
                  <a:rPr lang="zh-TW" altLang="en-US" sz="2000" dirty="0" smtClean="0">
                    <a:solidFill>
                      <a:schemeClr val="tx1"/>
                    </a:solidFill>
                    <a:latin typeface="標楷體" panose="03000509000000000000" pitchFamily="65" charset="-120"/>
                    <a:ea typeface="標楷體" panose="03000509000000000000" pitchFamily="65" charset="-120"/>
                  </a:rPr>
                  <a:t>為</a:t>
                </a:r>
                <a:r>
                  <a:rPr lang="zh-TW" altLang="en-US" sz="2000" dirty="0" smtClean="0">
                    <a:solidFill>
                      <a:srgbClr val="FF0000"/>
                    </a:solidFill>
                    <a:latin typeface="標楷體" panose="03000509000000000000" pitchFamily="65" charset="-120"/>
                    <a:ea typeface="標楷體" panose="03000509000000000000" pitchFamily="65" charset="-120"/>
                  </a:rPr>
                  <a:t>第 </a:t>
                </a:r>
                <a14:m>
                  <m:oMath xmlns:m="http://schemas.openxmlformats.org/officeDocument/2006/math">
                    <m:r>
                      <a:rPr lang="en-US" altLang="zh-TW" sz="2000" i="1">
                        <a:solidFill>
                          <a:srgbClr val="FF0000"/>
                        </a:solidFill>
                        <a:latin typeface="Cambria Math" panose="02040503050406030204" pitchFamily="18" charset="0"/>
                        <a:ea typeface="標楷體" panose="03000509000000000000" pitchFamily="65" charset="-120"/>
                      </a:rPr>
                      <m:t>𝑖</m:t>
                    </m:r>
                  </m:oMath>
                </a14:m>
                <a:r>
                  <a:rPr lang="zh-TW" altLang="en-US" sz="2000" dirty="0" smtClean="0">
                    <a:solidFill>
                      <a:srgbClr val="FF0000"/>
                    </a:solidFill>
                    <a:latin typeface="標楷體" panose="03000509000000000000" pitchFamily="65" charset="-120"/>
                    <a:ea typeface="標楷體" panose="03000509000000000000" pitchFamily="65" charset="-120"/>
                  </a:rPr>
                  <a:t> 個時段</a:t>
                </a:r>
                <a:r>
                  <a:rPr lang="zh-TW" altLang="en-US" sz="2000" dirty="0" smtClean="0">
                    <a:solidFill>
                      <a:schemeClr val="tx1"/>
                    </a:solidFill>
                    <a:latin typeface="標楷體" panose="03000509000000000000" pitchFamily="65" charset="-120"/>
                    <a:ea typeface="標楷體" panose="03000509000000000000" pitchFamily="65" charset="-120"/>
                  </a:rPr>
                  <a:t>之瀏覽網頁頻率，</a:t>
                </a:r>
                <a:r>
                  <a:rPr lang="en-US" altLang="zh-TW" sz="2000" dirty="0">
                    <a:solidFill>
                      <a:schemeClr val="tx1"/>
                    </a:solidFill>
                    <a:ea typeface="標楷體" panose="03000509000000000000" pitchFamily="65" charset="-120"/>
                  </a:rPr>
                  <a:t> </a:t>
                </a:r>
                <a14:m>
                  <m:oMath xmlns:m="http://schemas.openxmlformats.org/officeDocument/2006/math">
                    <m:r>
                      <a:rPr lang="en-US" altLang="zh-TW" sz="2000" i="1">
                        <a:solidFill>
                          <a:schemeClr val="tx1"/>
                        </a:solidFill>
                        <a:latin typeface="Cambria Math" panose="02040503050406030204" pitchFamily="18" charset="0"/>
                        <a:ea typeface="標楷體" panose="03000509000000000000" pitchFamily="65" charset="-120"/>
                      </a:rPr>
                      <m:t>𝑖</m:t>
                    </m:r>
                    <m:r>
                      <a:rPr lang="en-US" altLang="zh-TW" sz="2000" i="1">
                        <a:solidFill>
                          <a:schemeClr val="tx1"/>
                        </a:solidFill>
                        <a:latin typeface="Cambria Math" panose="02040503050406030204" pitchFamily="18" charset="0"/>
                        <a:ea typeface="標楷體" panose="03000509000000000000" pitchFamily="65" charset="-120"/>
                      </a:rPr>
                      <m:t>=0~23</m:t>
                    </m:r>
                  </m:oMath>
                </a14:m>
                <a:r>
                  <a:rPr lang="en-US" altLang="zh-TW" sz="2000" dirty="0">
                    <a:solidFill>
                      <a:schemeClr val="tx1"/>
                    </a:solidFill>
                    <a:latin typeface="標楷體" panose="03000509000000000000" pitchFamily="65" charset="-120"/>
                    <a:ea typeface="標楷體" panose="03000509000000000000" pitchFamily="65" charset="-120"/>
                  </a:rPr>
                  <a:t> </a:t>
                </a:r>
                <a:r>
                  <a:rPr lang="zh-TW" altLang="en-US" sz="2000" dirty="0">
                    <a:solidFill>
                      <a:schemeClr val="tx1"/>
                    </a:solidFill>
                    <a:latin typeface="標楷體" panose="03000509000000000000" pitchFamily="65" charset="-120"/>
                    <a:ea typeface="標楷體" panose="03000509000000000000" pitchFamily="65" charset="-120"/>
                  </a:rPr>
                  <a:t>表示</a:t>
                </a:r>
                <a:r>
                  <a:rPr lang="zh-TW" altLang="en-US"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24</a:t>
                </a:r>
                <a:r>
                  <a:rPr lang="zh-TW" altLang="en-US"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000" dirty="0" smtClean="0">
                    <a:solidFill>
                      <a:schemeClr val="tx1"/>
                    </a:solidFill>
                    <a:latin typeface="標楷體" panose="03000509000000000000" pitchFamily="65" charset="-120"/>
                    <a:ea typeface="標楷體" panose="03000509000000000000" pitchFamily="65" charset="-120"/>
                  </a:rPr>
                  <a:t>小</a:t>
                </a:r>
                <a:r>
                  <a:rPr lang="zh-TW" altLang="en-US" sz="2000" dirty="0">
                    <a:solidFill>
                      <a:schemeClr val="tx1"/>
                    </a:solidFill>
                    <a:latin typeface="標楷體" panose="03000509000000000000" pitchFamily="65" charset="-120"/>
                    <a:ea typeface="標楷體" panose="03000509000000000000" pitchFamily="65" charset="-120"/>
                  </a:rPr>
                  <a:t>時</a:t>
                </a: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097279" y="1845734"/>
                <a:ext cx="10956175" cy="4368030"/>
              </a:xfrm>
              <a:blipFill>
                <a:blip r:embed="rId3"/>
                <a:stretch>
                  <a:fillRect l="-1558" t="-1955"/>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80F6A09D-159B-4313-80A4-EA0632F358DB}" type="slidenum">
              <a:rPr lang="zh-TW" altLang="en-US" smtClean="0"/>
              <a:t>15</a:t>
            </a:fld>
            <a:endParaRPr lang="zh-TW" altLang="en-US"/>
          </a:p>
        </p:txBody>
      </p:sp>
    </p:spTree>
    <p:extLst>
      <p:ext uri="{BB962C8B-B14F-4D97-AF65-F5344CB8AC3E}">
        <p14:creationId xmlns:p14="http://schemas.microsoft.com/office/powerpoint/2010/main" val="10488110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緒論</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相關研究</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資料集介紹與特徵設計</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預測使用者個人資訊與個性之方法</a:t>
            </a:r>
            <a:endParaRPr lang="en-US" altLang="zh-TW" sz="3200" dirty="0" smtClean="0">
              <a:solidFill>
                <a:srgbClr val="FF0000"/>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實驗結果與分析</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結論與未來展望</a:t>
            </a:r>
            <a:endParaRPr lang="zh-TW" altLang="en-US" sz="3200" dirty="0">
              <a:solidFill>
                <a:schemeClr val="bg1">
                  <a:lumMod val="65000"/>
                </a:schemeClr>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16</a:t>
            </a:fld>
            <a:endParaRPr lang="zh-TW" altLang="en-US"/>
          </a:p>
        </p:txBody>
      </p:sp>
    </p:spTree>
    <p:extLst>
      <p:ext uri="{BB962C8B-B14F-4D97-AF65-F5344CB8AC3E}">
        <p14:creationId xmlns:p14="http://schemas.microsoft.com/office/powerpoint/2010/main" val="361420718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個人資訊與大六性格特質標籤介紹</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normAutofit/>
          </a:bodyPr>
          <a:lstStyle/>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使用者個人資訊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classification</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a:buFont typeface="Wingdings" panose="05000000000000000000" pitchFamily="2" charset="2"/>
              <a:buChar char="n"/>
            </a:pPr>
            <a:endParaRPr lang="en-US" altLang="zh-TW" sz="1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200" dirty="0" smtClean="0">
                <a:solidFill>
                  <a:schemeClr val="tx1"/>
                </a:solidFill>
                <a:latin typeface="標楷體" panose="03000509000000000000" pitchFamily="65" charset="-120"/>
                <a:ea typeface="標楷體" panose="03000509000000000000" pitchFamily="65" charset="-120"/>
              </a:rPr>
              <a:t> 性別</a:t>
            </a:r>
            <a:r>
              <a:rPr lang="en-US" altLang="zh-TW" sz="2200" dirty="0" smtClean="0">
                <a:solidFill>
                  <a:schemeClr val="tx1"/>
                </a:solidFill>
                <a:latin typeface="標楷體" panose="03000509000000000000" pitchFamily="65" charset="-120"/>
                <a:ea typeface="標楷體" panose="03000509000000000000" pitchFamily="65" charset="-120"/>
              </a:rPr>
              <a:t>:</a:t>
            </a:r>
            <a:r>
              <a:rPr lang="zh-TW" altLang="en-US" sz="2200" dirty="0" smtClean="0">
                <a:solidFill>
                  <a:schemeClr val="tx1"/>
                </a:solidFill>
                <a:latin typeface="標楷體" panose="03000509000000000000" pitchFamily="65" charset="-120"/>
                <a:ea typeface="標楷體" panose="03000509000000000000" pitchFamily="65" charset="-120"/>
              </a:rPr>
              <a:t> 男性、女性、其他，共 </a:t>
            </a:r>
            <a:r>
              <a:rPr lang="en-US" altLang="zh-TW" sz="2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3</a:t>
            </a:r>
            <a:r>
              <a:rPr lang="zh-TW" altLang="en-US" sz="2200" dirty="0" smtClean="0">
                <a:solidFill>
                  <a:schemeClr val="tx1"/>
                </a:solidFill>
                <a:latin typeface="標楷體" panose="03000509000000000000" pitchFamily="65" charset="-120"/>
                <a:ea typeface="標楷體" panose="03000509000000000000" pitchFamily="65" charset="-120"/>
              </a:rPr>
              <a:t> 類</a:t>
            </a:r>
            <a:endParaRPr lang="en-US" altLang="zh-TW" sz="22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200" dirty="0" smtClean="0">
                <a:solidFill>
                  <a:schemeClr val="tx1"/>
                </a:solidFill>
                <a:latin typeface="標楷體" panose="03000509000000000000" pitchFamily="65" charset="-120"/>
                <a:ea typeface="標楷體" panose="03000509000000000000" pitchFamily="65" charset="-120"/>
              </a:rPr>
              <a:t> 年齡</a:t>
            </a:r>
            <a:r>
              <a:rPr lang="en-US" altLang="zh-TW" sz="2200" dirty="0" smtClean="0">
                <a:solidFill>
                  <a:schemeClr val="tx1"/>
                </a:solidFill>
                <a:latin typeface="標楷體" panose="03000509000000000000" pitchFamily="65" charset="-120"/>
                <a:ea typeface="標楷體" panose="03000509000000000000" pitchFamily="65" charset="-120"/>
              </a:rPr>
              <a:t>:</a:t>
            </a:r>
            <a:r>
              <a:rPr lang="zh-TW" altLang="en-US" sz="2200" dirty="0" smtClean="0">
                <a:solidFill>
                  <a:schemeClr val="tx1"/>
                </a:solidFill>
                <a:latin typeface="標楷體" panose="03000509000000000000" pitchFamily="65" charset="-120"/>
                <a:ea typeface="標楷體" panose="03000509000000000000" pitchFamily="65" charset="-120"/>
              </a:rPr>
              <a:t> </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16~20</a:t>
            </a:r>
            <a:r>
              <a:rPr lang="zh-TW" altLang="en-US" sz="2200" dirty="0" smtClean="0">
                <a:solidFill>
                  <a:schemeClr val="tx1"/>
                </a:solidFill>
                <a:latin typeface="標楷體" panose="03000509000000000000" pitchFamily="65" charset="-120"/>
                <a:ea typeface="標楷體" panose="03000509000000000000" pitchFamily="65" charset="-120"/>
              </a:rPr>
              <a:t>、</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21~25</a:t>
            </a:r>
            <a:r>
              <a:rPr lang="zh-TW" altLang="en-US" sz="2200" dirty="0" smtClean="0">
                <a:solidFill>
                  <a:schemeClr val="tx1"/>
                </a:solidFill>
                <a:latin typeface="標楷體" panose="03000509000000000000" pitchFamily="65" charset="-120"/>
                <a:ea typeface="標楷體" panose="03000509000000000000" pitchFamily="65" charset="-120"/>
              </a:rPr>
              <a:t>、</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26~30</a:t>
            </a:r>
            <a:r>
              <a:rPr lang="zh-TW" altLang="en-US" sz="2200" dirty="0" smtClean="0">
                <a:solidFill>
                  <a:schemeClr val="tx1"/>
                </a:solidFill>
                <a:latin typeface="標楷體" panose="03000509000000000000" pitchFamily="65" charset="-120"/>
                <a:ea typeface="標楷體" panose="03000509000000000000" pitchFamily="65" charset="-120"/>
              </a:rPr>
              <a:t>、</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31~35</a:t>
            </a:r>
            <a:r>
              <a:rPr lang="zh-TW" altLang="en-US" sz="2200" dirty="0" smtClean="0">
                <a:solidFill>
                  <a:schemeClr val="tx1"/>
                </a:solidFill>
                <a:latin typeface="標楷體" panose="03000509000000000000" pitchFamily="65" charset="-120"/>
                <a:ea typeface="標楷體" panose="03000509000000000000" pitchFamily="65" charset="-120"/>
              </a:rPr>
              <a:t>、</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36~40</a:t>
            </a:r>
            <a:r>
              <a:rPr lang="zh-TW" altLang="en-US" sz="2200" dirty="0" smtClean="0">
                <a:solidFill>
                  <a:schemeClr val="tx1"/>
                </a:solidFill>
                <a:latin typeface="標楷體" panose="03000509000000000000" pitchFamily="65" charset="-120"/>
                <a:ea typeface="標楷體" panose="03000509000000000000" pitchFamily="65" charset="-120"/>
              </a:rPr>
              <a:t>、</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41~45</a:t>
            </a:r>
            <a:r>
              <a:rPr lang="zh-TW" altLang="en-US" sz="2200" dirty="0" smtClean="0">
                <a:solidFill>
                  <a:schemeClr val="tx1"/>
                </a:solidFill>
                <a:latin typeface="標楷體" panose="03000509000000000000" pitchFamily="65" charset="-120"/>
                <a:ea typeface="標楷體" panose="03000509000000000000" pitchFamily="65" charset="-120"/>
              </a:rPr>
              <a:t>、</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46+</a:t>
            </a:r>
            <a:r>
              <a:rPr lang="zh-TW" altLang="en-US" sz="2200" dirty="0" smtClean="0">
                <a:solidFill>
                  <a:schemeClr val="tx1"/>
                </a:solidFill>
                <a:latin typeface="標楷體" panose="03000509000000000000" pitchFamily="65" charset="-120"/>
                <a:ea typeface="標楷體" panose="03000509000000000000" pitchFamily="65" charset="-120"/>
              </a:rPr>
              <a:t>，共</a:t>
            </a:r>
            <a:r>
              <a:rPr lang="zh-TW" altLang="en-US" sz="2200" dirty="0">
                <a:solidFill>
                  <a:schemeClr val="tx1"/>
                </a:solidFill>
                <a:latin typeface="標楷體" panose="03000509000000000000" pitchFamily="65" charset="-120"/>
                <a:ea typeface="標楷體" panose="03000509000000000000" pitchFamily="65" charset="-120"/>
              </a:rPr>
              <a:t> </a:t>
            </a:r>
            <a:r>
              <a:rPr lang="en-US" altLang="zh-TW" sz="2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7</a:t>
            </a:r>
            <a:r>
              <a:rPr lang="zh-TW" altLang="en-US" sz="2200" dirty="0" smtClean="0">
                <a:solidFill>
                  <a:schemeClr val="tx1"/>
                </a:solidFill>
                <a:latin typeface="標楷體" panose="03000509000000000000" pitchFamily="65" charset="-120"/>
                <a:ea typeface="標楷體" panose="03000509000000000000" pitchFamily="65" charset="-120"/>
              </a:rPr>
              <a:t> 類</a:t>
            </a:r>
            <a:endParaRPr lang="en-US" altLang="zh-TW" sz="22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200" dirty="0" smtClean="0">
                <a:solidFill>
                  <a:schemeClr val="tx1"/>
                </a:solidFill>
                <a:latin typeface="標楷體" panose="03000509000000000000" pitchFamily="65" charset="-120"/>
                <a:ea typeface="標楷體" panose="03000509000000000000" pitchFamily="65" charset="-120"/>
              </a:rPr>
              <a:t> 感情狀態</a:t>
            </a:r>
            <a:r>
              <a:rPr lang="en-US" altLang="zh-TW" sz="2200" dirty="0" smtClean="0">
                <a:solidFill>
                  <a:schemeClr val="tx1"/>
                </a:solidFill>
                <a:latin typeface="標楷體" panose="03000509000000000000" pitchFamily="65" charset="-120"/>
                <a:ea typeface="標楷體" panose="03000509000000000000" pitchFamily="65" charset="-120"/>
              </a:rPr>
              <a:t>:</a:t>
            </a:r>
            <a:r>
              <a:rPr lang="zh-TW" altLang="en-US" sz="2200" dirty="0" smtClean="0">
                <a:solidFill>
                  <a:schemeClr val="tx1"/>
                </a:solidFill>
                <a:latin typeface="標楷體" panose="03000509000000000000" pitchFamily="65" charset="-120"/>
                <a:ea typeface="標楷體" panose="03000509000000000000" pitchFamily="65" charset="-120"/>
              </a:rPr>
              <a:t> 單身、交往中、已婚、其他、不公開，共 </a:t>
            </a:r>
            <a:r>
              <a:rPr lang="en-US" altLang="zh-TW" sz="2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5</a:t>
            </a:r>
            <a:r>
              <a:rPr lang="zh-TW" altLang="en-US" sz="2200" dirty="0" smtClean="0">
                <a:solidFill>
                  <a:schemeClr val="tx1"/>
                </a:solidFill>
                <a:latin typeface="標楷體" panose="03000509000000000000" pitchFamily="65" charset="-120"/>
                <a:ea typeface="標楷體" panose="03000509000000000000" pitchFamily="65" charset="-120"/>
              </a:rPr>
              <a:t> 類</a:t>
            </a:r>
            <a:endParaRPr lang="en-US" altLang="zh-TW" sz="22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2200" dirty="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使用者大六性格特質分數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regression</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p>
          <a:p>
            <a:pPr>
              <a:buFont typeface="Wingdings" panose="05000000000000000000" pitchFamily="2" charset="2"/>
              <a:buChar char="n"/>
            </a:pPr>
            <a:endParaRPr lang="en-US" altLang="zh-TW" sz="1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200" dirty="0" smtClean="0">
                <a:solidFill>
                  <a:schemeClr val="tx1"/>
                </a:solidFill>
                <a:latin typeface="標楷體" panose="03000509000000000000" pitchFamily="65" charset="-120"/>
                <a:ea typeface="標楷體" panose="03000509000000000000" pitchFamily="65" charset="-120"/>
              </a:rPr>
              <a:t> 真誠性、情緒不穩定性、外向性、親和性、盡責性、經驗開放性，</a:t>
            </a:r>
            <a:r>
              <a:rPr lang="en-US" altLang="zh-TW" sz="22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0~50</a:t>
            </a:r>
            <a:r>
              <a:rPr lang="zh-TW" altLang="en-US" sz="2200" dirty="0" smtClean="0">
                <a:solidFill>
                  <a:srgbClr val="FF0000"/>
                </a:solidFill>
                <a:latin typeface="標楷體" panose="03000509000000000000" pitchFamily="65" charset="-120"/>
                <a:ea typeface="標楷體" panose="03000509000000000000" pitchFamily="65" charset="-120"/>
              </a:rPr>
              <a:t> 分</a:t>
            </a:r>
            <a:endParaRPr lang="zh-TW" altLang="en-US" sz="2200" dirty="0">
              <a:solidFill>
                <a:srgbClr val="FF0000"/>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17</a:t>
            </a:fld>
            <a:endParaRPr lang="zh-TW" altLang="en-US"/>
          </a:p>
        </p:txBody>
      </p:sp>
    </p:spTree>
    <p:extLst>
      <p:ext uri="{BB962C8B-B14F-4D97-AF65-F5344CB8AC3E}">
        <p14:creationId xmlns:p14="http://schemas.microsoft.com/office/powerpoint/2010/main" val="198275129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預測個人資訊之分類模</a:t>
            </a:r>
            <a:r>
              <a:rPr lang="zh-TW" altLang="en-US" sz="4400" dirty="0">
                <a:latin typeface="標楷體" panose="03000509000000000000" pitchFamily="65" charset="-120"/>
                <a:ea typeface="標楷體" panose="03000509000000000000" pitchFamily="65" charset="-120"/>
              </a:rPr>
              <a:t>型</a:t>
            </a:r>
            <a:r>
              <a:rPr lang="zh-TW" altLang="en-US" sz="4400" dirty="0" smtClean="0">
                <a:latin typeface="標楷體" panose="03000509000000000000" pitchFamily="65" charset="-120"/>
                <a:ea typeface="標楷體" panose="03000509000000000000" pitchFamily="65" charset="-120"/>
              </a:rPr>
              <a:t>選擇</a:t>
            </a:r>
            <a:endParaRPr lang="zh-TW" altLang="en-US" sz="4400"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097280" y="1845734"/>
                <a:ext cx="10058400" cy="4461548"/>
              </a:xfrm>
            </p:spPr>
            <p:txBody>
              <a:bodyPr>
                <a:normAutofit/>
              </a:bodyPr>
              <a:lstStyle/>
              <a:p>
                <a:pPr>
                  <a:buFont typeface="Wingdings" panose="05000000000000000000" pitchFamily="2" charset="2"/>
                  <a:buChar char="n"/>
                </a:pPr>
                <a:r>
                  <a:rPr lang="zh-TW" altLang="en-US" sz="2400" dirty="0" smtClean="0">
                    <a:solidFill>
                      <a:schemeClr val="tx1"/>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k-Nearest Neighbor (k-NN)</a:t>
                </a:r>
              </a:p>
              <a:p>
                <a:pPr lvl="1">
                  <a:buFont typeface="Wingdings" panose="05000000000000000000" pitchFamily="2" charset="2"/>
                  <a:buChar char="n"/>
                </a:pPr>
                <a:r>
                  <a:rPr lang="zh-TW" altLang="en-US" sz="2200" dirty="0" smtClean="0">
                    <a:solidFill>
                      <a:schemeClr val="tx1"/>
                    </a:solidFill>
                    <a:latin typeface="Times New Roman" panose="02020603050405020304" pitchFamily="18" charset="0"/>
                    <a:cs typeface="Times New Roman" panose="02020603050405020304" pitchFamily="18" charset="0"/>
                  </a:rPr>
                  <a:t> </a:t>
                </a:r>
                <a:r>
                  <a:rPr lang="zh-TW" altLang="en-US"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以特徵當座標，找出與當前使用者最近 </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k</a:t>
                </a:r>
                <a:r>
                  <a:rPr lang="zh-TW" altLang="en-US"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位當作預測依據</a:t>
                </a:r>
                <a:endParaRPr lang="en-US" altLang="zh-TW"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buFont typeface="Wingdings" panose="05000000000000000000" pitchFamily="2" charset="2"/>
                  <a:buChar char="n"/>
                </a:pPr>
                <a:r>
                  <a:rPr lang="en-US" altLang="zh-TW" sz="2400" dirty="0">
                    <a:solidFill>
                      <a:schemeClr val="tx1"/>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Random forests</a:t>
                </a:r>
              </a:p>
              <a:p>
                <a:pPr lvl="1">
                  <a:buFont typeface="Wingdings" panose="05000000000000000000" pitchFamily="2" charset="2"/>
                  <a:buChar char="n"/>
                </a:pPr>
                <a:r>
                  <a:rPr lang="zh-TW" altLang="en-US" sz="2200" dirty="0">
                    <a:solidFill>
                      <a:schemeClr val="tx1"/>
                    </a:solidFill>
                    <a:latin typeface="Times New Roman" panose="02020603050405020304" pitchFamily="18" charset="0"/>
                    <a:cs typeface="Times New Roman" panose="02020603050405020304" pitchFamily="18" charset="0"/>
                  </a:rPr>
                  <a:t> </a:t>
                </a:r>
                <a:r>
                  <a:rPr lang="zh-TW" altLang="en-US"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以特徵當分支條件，透過 </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decision</a:t>
                </a:r>
                <a:r>
                  <a:rPr lang="zh-TW" altLang="en-US"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tree</a:t>
                </a:r>
                <a:r>
                  <a:rPr lang="zh-TW" altLang="en-US" sz="22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方式找出使用者種類</a:t>
                </a:r>
                <a:endParaRPr lang="en-US" altLang="zh-TW"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buFont typeface="Wingdings" panose="05000000000000000000" pitchFamily="2" charset="2"/>
                  <a:buChar char="n"/>
                </a:pPr>
                <a:r>
                  <a:rPr lang="en-US" altLang="zh-TW" sz="2400" dirty="0" smtClean="0">
                    <a:solidFill>
                      <a:schemeClr val="tx1"/>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Logistic regression</a:t>
                </a:r>
              </a:p>
              <a:p>
                <a:pPr lvl="1">
                  <a:buFont typeface="Wingdings" panose="05000000000000000000" pitchFamily="2" charset="2"/>
                  <a:buChar char="n"/>
                </a:pPr>
                <a:r>
                  <a:rPr lang="zh-TW" altLang="en-US" sz="22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sSub>
                      <m:sSubPr>
                        <m:ctrlPr>
                          <a:rPr lang="en-US" altLang="zh-TW" sz="2200" i="1" smtClean="0">
                            <a:solidFill>
                              <a:schemeClr val="tx1"/>
                            </a:solidFill>
                            <a:latin typeface="Cambria Math" panose="02040503050406030204" pitchFamily="18" charset="0"/>
                            <a:cs typeface="Times New Roman" panose="02020603050405020304" pitchFamily="18" charset="0"/>
                          </a:rPr>
                        </m:ctrlPr>
                      </m:sSubPr>
                      <m:e>
                        <m:r>
                          <a:rPr lang="en-US" altLang="zh-TW" sz="2200" b="0" i="1" smtClean="0">
                            <a:solidFill>
                              <a:schemeClr val="tx1"/>
                            </a:solidFill>
                            <a:latin typeface="Cambria Math" panose="02040503050406030204" pitchFamily="18" charset="0"/>
                            <a:cs typeface="Times New Roman" panose="02020603050405020304" pitchFamily="18" charset="0"/>
                          </a:rPr>
                          <m:t>𝑓</m:t>
                        </m:r>
                      </m:e>
                      <m:sub>
                        <m:r>
                          <a:rPr lang="en-US" altLang="zh-TW" sz="2200" b="0" i="1" smtClean="0">
                            <a:solidFill>
                              <a:schemeClr val="tx1"/>
                            </a:solidFill>
                            <a:latin typeface="Cambria Math" panose="02040503050406030204" pitchFamily="18" charset="0"/>
                            <a:cs typeface="Times New Roman" panose="02020603050405020304" pitchFamily="18" charset="0"/>
                          </a:rPr>
                          <m:t>𝑤</m:t>
                        </m:r>
                        <m:r>
                          <a:rPr lang="en-US" altLang="zh-TW" sz="2200" b="0" i="1" smtClean="0">
                            <a:solidFill>
                              <a:schemeClr val="tx1"/>
                            </a:solidFill>
                            <a:latin typeface="Cambria Math" panose="02040503050406030204" pitchFamily="18" charset="0"/>
                            <a:cs typeface="Times New Roman" panose="02020603050405020304" pitchFamily="18" charset="0"/>
                          </a:rPr>
                          <m:t>,</m:t>
                        </m:r>
                        <m:r>
                          <a:rPr lang="en-US" altLang="zh-TW" sz="2200" b="0" i="1" smtClean="0">
                            <a:solidFill>
                              <a:schemeClr val="tx1"/>
                            </a:solidFill>
                            <a:latin typeface="Cambria Math" panose="02040503050406030204" pitchFamily="18" charset="0"/>
                            <a:cs typeface="Times New Roman" panose="02020603050405020304" pitchFamily="18" charset="0"/>
                          </a:rPr>
                          <m:t>𝑏</m:t>
                        </m:r>
                      </m:sub>
                    </m:sSub>
                    <m:d>
                      <m:dPr>
                        <m:ctrlPr>
                          <a:rPr lang="en-US" altLang="zh-TW" sz="2200" b="0" i="1" smtClean="0">
                            <a:solidFill>
                              <a:schemeClr val="tx1"/>
                            </a:solidFill>
                            <a:latin typeface="Cambria Math" panose="02040503050406030204" pitchFamily="18" charset="0"/>
                            <a:cs typeface="Times New Roman" panose="02020603050405020304" pitchFamily="18" charset="0"/>
                          </a:rPr>
                        </m:ctrlPr>
                      </m:dPr>
                      <m:e>
                        <m:r>
                          <a:rPr lang="en-US" altLang="zh-TW" sz="2200" b="0" i="1" smtClean="0">
                            <a:solidFill>
                              <a:schemeClr val="tx1"/>
                            </a:solidFill>
                            <a:latin typeface="Cambria Math" panose="02040503050406030204" pitchFamily="18" charset="0"/>
                            <a:cs typeface="Times New Roman" panose="02020603050405020304" pitchFamily="18" charset="0"/>
                          </a:rPr>
                          <m:t>𝑥</m:t>
                        </m:r>
                      </m:e>
                    </m:d>
                    <m:r>
                      <a:rPr lang="en-US" altLang="zh-TW" sz="2200" b="0" i="1" smtClean="0">
                        <a:solidFill>
                          <a:schemeClr val="tx1"/>
                        </a:solidFill>
                        <a:latin typeface="Cambria Math" panose="02040503050406030204" pitchFamily="18" charset="0"/>
                        <a:cs typeface="Times New Roman" panose="02020603050405020304" pitchFamily="18" charset="0"/>
                      </a:rPr>
                      <m:t>= </m:t>
                    </m:r>
                    <m:r>
                      <a:rPr lang="zh-TW" altLang="en-US" sz="2200" b="0" i="1" smtClean="0">
                        <a:solidFill>
                          <a:schemeClr val="tx1"/>
                        </a:solidFill>
                        <a:latin typeface="Cambria Math" panose="02040503050406030204" pitchFamily="18" charset="0"/>
                        <a:cs typeface="Times New Roman" panose="02020603050405020304" pitchFamily="18" charset="0"/>
                      </a:rPr>
                      <m:t>𝜎</m:t>
                    </m:r>
                    <m:d>
                      <m:dPr>
                        <m:ctrlPr>
                          <a:rPr lang="en-US" altLang="zh-TW" sz="2200" b="0" i="1" smtClean="0">
                            <a:solidFill>
                              <a:schemeClr val="tx1"/>
                            </a:solidFill>
                            <a:latin typeface="Cambria Math" panose="02040503050406030204" pitchFamily="18" charset="0"/>
                            <a:cs typeface="Times New Roman" panose="02020603050405020304" pitchFamily="18" charset="0"/>
                          </a:rPr>
                        </m:ctrlPr>
                      </m:dPr>
                      <m:e>
                        <m:nary>
                          <m:naryPr>
                            <m:chr m:val="∑"/>
                            <m:supHide m:val="on"/>
                            <m:ctrlPr>
                              <a:rPr lang="en-US" altLang="zh-TW" sz="2200" b="0" i="1" smtClean="0">
                                <a:solidFill>
                                  <a:schemeClr val="tx1"/>
                                </a:solidFill>
                                <a:latin typeface="Cambria Math" panose="02040503050406030204" pitchFamily="18" charset="0"/>
                                <a:cs typeface="Times New Roman" panose="02020603050405020304" pitchFamily="18" charset="0"/>
                              </a:rPr>
                            </m:ctrlPr>
                          </m:naryPr>
                          <m:sub>
                            <m:r>
                              <m:rPr>
                                <m:brk m:alnAt="7"/>
                              </m:rPr>
                              <a:rPr lang="en-US" altLang="zh-TW" sz="2200" b="0" i="1" smtClean="0">
                                <a:solidFill>
                                  <a:schemeClr val="tx1"/>
                                </a:solidFill>
                                <a:latin typeface="Cambria Math" panose="02040503050406030204" pitchFamily="18" charset="0"/>
                                <a:cs typeface="Times New Roman" panose="02020603050405020304" pitchFamily="18" charset="0"/>
                              </a:rPr>
                              <m:t>𝑖</m:t>
                            </m:r>
                          </m:sub>
                          <m:sup/>
                          <m:e>
                            <m:sSub>
                              <m:sSubPr>
                                <m:ctrlPr>
                                  <a:rPr lang="en-US" altLang="zh-TW" sz="2200" b="0" i="1" smtClean="0">
                                    <a:solidFill>
                                      <a:schemeClr val="tx1"/>
                                    </a:solidFill>
                                    <a:latin typeface="Cambria Math" panose="02040503050406030204" pitchFamily="18" charset="0"/>
                                    <a:cs typeface="Times New Roman" panose="02020603050405020304" pitchFamily="18" charset="0"/>
                                  </a:rPr>
                                </m:ctrlPr>
                              </m:sSubPr>
                              <m:e>
                                <m:r>
                                  <a:rPr lang="en-US" altLang="zh-TW" sz="2200" b="0" i="1" smtClean="0">
                                    <a:solidFill>
                                      <a:schemeClr val="tx1"/>
                                    </a:solidFill>
                                    <a:latin typeface="Cambria Math" panose="02040503050406030204" pitchFamily="18" charset="0"/>
                                    <a:cs typeface="Times New Roman" panose="02020603050405020304" pitchFamily="18" charset="0"/>
                                  </a:rPr>
                                  <m:t>𝑤</m:t>
                                </m:r>
                              </m:e>
                              <m:sub>
                                <m:r>
                                  <a:rPr lang="en-US" altLang="zh-TW" sz="2200" b="0" i="1" smtClean="0">
                                    <a:solidFill>
                                      <a:schemeClr val="tx1"/>
                                    </a:solidFill>
                                    <a:latin typeface="Cambria Math" panose="02040503050406030204" pitchFamily="18" charset="0"/>
                                    <a:cs typeface="Times New Roman" panose="02020603050405020304" pitchFamily="18" charset="0"/>
                                  </a:rPr>
                                  <m:t>𝑖</m:t>
                                </m:r>
                              </m:sub>
                            </m:sSub>
                            <m:sSub>
                              <m:sSubPr>
                                <m:ctrlPr>
                                  <a:rPr lang="en-US" altLang="zh-TW" sz="2200" b="0" i="1" smtClean="0">
                                    <a:solidFill>
                                      <a:schemeClr val="tx1"/>
                                    </a:solidFill>
                                    <a:latin typeface="Cambria Math" panose="02040503050406030204" pitchFamily="18" charset="0"/>
                                    <a:cs typeface="Times New Roman" panose="02020603050405020304" pitchFamily="18" charset="0"/>
                                  </a:rPr>
                                </m:ctrlPr>
                              </m:sSubPr>
                              <m:e>
                                <m:r>
                                  <a:rPr lang="en-US" altLang="zh-TW" sz="2200" b="0" i="1" smtClean="0">
                                    <a:solidFill>
                                      <a:schemeClr val="tx1"/>
                                    </a:solidFill>
                                    <a:latin typeface="Cambria Math" panose="02040503050406030204" pitchFamily="18" charset="0"/>
                                    <a:cs typeface="Times New Roman" panose="02020603050405020304" pitchFamily="18" charset="0"/>
                                  </a:rPr>
                                  <m:t>𝑥</m:t>
                                </m:r>
                              </m:e>
                              <m:sub>
                                <m:r>
                                  <a:rPr lang="en-US" altLang="zh-TW" sz="2200" b="0" i="1" smtClean="0">
                                    <a:solidFill>
                                      <a:schemeClr val="tx1"/>
                                    </a:solidFill>
                                    <a:latin typeface="Cambria Math" panose="02040503050406030204" pitchFamily="18" charset="0"/>
                                    <a:cs typeface="Times New Roman" panose="02020603050405020304" pitchFamily="18" charset="0"/>
                                  </a:rPr>
                                  <m:t>𝑖</m:t>
                                </m:r>
                              </m:sub>
                            </m:sSub>
                            <m:r>
                              <a:rPr lang="en-US" altLang="zh-TW" sz="2200" b="0" i="1" smtClean="0">
                                <a:solidFill>
                                  <a:schemeClr val="tx1"/>
                                </a:solidFill>
                                <a:latin typeface="Cambria Math" panose="02040503050406030204" pitchFamily="18" charset="0"/>
                                <a:cs typeface="Times New Roman" panose="02020603050405020304" pitchFamily="18" charset="0"/>
                              </a:rPr>
                              <m:t>+</m:t>
                            </m:r>
                            <m:r>
                              <a:rPr lang="en-US" altLang="zh-TW" sz="2200" b="0" i="1" smtClean="0">
                                <a:solidFill>
                                  <a:schemeClr val="tx1"/>
                                </a:solidFill>
                                <a:latin typeface="Cambria Math" panose="02040503050406030204" pitchFamily="18" charset="0"/>
                                <a:cs typeface="Times New Roman" panose="02020603050405020304" pitchFamily="18" charset="0"/>
                              </a:rPr>
                              <m:t>𝑏</m:t>
                            </m:r>
                          </m:e>
                        </m:nary>
                      </m:e>
                    </m:d>
                  </m:oMath>
                </a14:m>
                <a:endParaRPr lang="en-US" altLang="zh-TW" sz="2200" b="0" dirty="0" smtClean="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n"/>
                </a:pPr>
                <a:r>
                  <a:rPr lang="en-US" altLang="zh-TW"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r>
                      <a:rPr lang="en-US" altLang="zh-TW" sz="2200" i="1">
                        <a:solidFill>
                          <a:schemeClr val="tx1"/>
                        </a:solidFill>
                        <a:latin typeface="Cambria Math" panose="02040503050406030204" pitchFamily="18" charset="0"/>
                        <a:cs typeface="Times New Roman" panose="02020603050405020304" pitchFamily="18" charset="0"/>
                      </a:rPr>
                      <m:t>𝐿</m:t>
                    </m:r>
                    <m:d>
                      <m:dPr>
                        <m:ctrlPr>
                          <a:rPr lang="en-US" altLang="zh-TW" sz="2200" i="1">
                            <a:solidFill>
                              <a:schemeClr val="tx1"/>
                            </a:solidFill>
                            <a:latin typeface="Cambria Math" panose="02040503050406030204" pitchFamily="18" charset="0"/>
                            <a:cs typeface="Times New Roman" panose="02020603050405020304" pitchFamily="18" charset="0"/>
                          </a:rPr>
                        </m:ctrlPr>
                      </m:dPr>
                      <m:e>
                        <m:r>
                          <a:rPr lang="en-US" altLang="zh-TW" sz="2200" b="0" i="1" smtClean="0">
                            <a:solidFill>
                              <a:schemeClr val="tx1"/>
                            </a:solidFill>
                            <a:latin typeface="Cambria Math" panose="02040503050406030204" pitchFamily="18" charset="0"/>
                            <a:cs typeface="Times New Roman" panose="02020603050405020304" pitchFamily="18" charset="0"/>
                          </a:rPr>
                          <m:t>𝑓</m:t>
                        </m:r>
                      </m:e>
                    </m:d>
                    <m:r>
                      <a:rPr lang="en-US" altLang="zh-TW" sz="2200" i="1">
                        <a:solidFill>
                          <a:schemeClr val="tx1"/>
                        </a:solidFill>
                        <a:latin typeface="Cambria Math" panose="02040503050406030204" pitchFamily="18" charset="0"/>
                        <a:cs typeface="Times New Roman" panose="02020603050405020304" pitchFamily="18" charset="0"/>
                      </a:rPr>
                      <m:t>=</m:t>
                    </m:r>
                    <m:nary>
                      <m:naryPr>
                        <m:chr m:val="∑"/>
                        <m:supHide m:val="on"/>
                        <m:ctrlPr>
                          <a:rPr lang="en-US" altLang="zh-TW" sz="2200" i="1" smtClean="0">
                            <a:solidFill>
                              <a:schemeClr val="tx1"/>
                            </a:solidFill>
                            <a:latin typeface="Cambria Math" panose="02040503050406030204" pitchFamily="18" charset="0"/>
                            <a:cs typeface="Times New Roman" panose="02020603050405020304" pitchFamily="18" charset="0"/>
                          </a:rPr>
                        </m:ctrlPr>
                      </m:naryPr>
                      <m:sub>
                        <m:r>
                          <m:rPr>
                            <m:brk m:alnAt="7"/>
                          </m:rPr>
                          <a:rPr lang="en-US" altLang="zh-TW" sz="2200" b="0" i="1" smtClean="0">
                            <a:solidFill>
                              <a:schemeClr val="tx1"/>
                            </a:solidFill>
                            <a:latin typeface="Cambria Math" panose="02040503050406030204" pitchFamily="18" charset="0"/>
                            <a:cs typeface="Times New Roman" panose="02020603050405020304" pitchFamily="18" charset="0"/>
                          </a:rPr>
                          <m:t>𝑛</m:t>
                        </m:r>
                      </m:sub>
                      <m:sup/>
                      <m:e>
                        <m:r>
                          <m:rPr>
                            <m:sty m:val="p"/>
                          </m:rPr>
                          <a:rPr lang="en-US" altLang="zh-TW" sz="2200">
                            <a:solidFill>
                              <a:schemeClr val="tx1"/>
                            </a:solidFill>
                            <a:latin typeface="Cambria Math" panose="02040503050406030204" pitchFamily="18" charset="0"/>
                            <a:cs typeface="Times New Roman" panose="02020603050405020304" pitchFamily="18" charset="0"/>
                          </a:rPr>
                          <m:t>cross</m:t>
                        </m:r>
                        <m:r>
                          <a:rPr lang="en-US" altLang="zh-TW" sz="2200">
                            <a:solidFill>
                              <a:schemeClr val="tx1"/>
                            </a:solidFill>
                            <a:latin typeface="Cambria Math" panose="02040503050406030204" pitchFamily="18" charset="0"/>
                            <a:cs typeface="Times New Roman" panose="02020603050405020304" pitchFamily="18" charset="0"/>
                          </a:rPr>
                          <m:t> </m:t>
                        </m:r>
                        <m:r>
                          <m:rPr>
                            <m:sty m:val="p"/>
                          </m:rPr>
                          <a:rPr lang="en-US" altLang="zh-TW" sz="2200">
                            <a:solidFill>
                              <a:schemeClr val="tx1"/>
                            </a:solidFill>
                            <a:latin typeface="Cambria Math" panose="02040503050406030204" pitchFamily="18" charset="0"/>
                            <a:cs typeface="Times New Roman" panose="02020603050405020304" pitchFamily="18" charset="0"/>
                          </a:rPr>
                          <m:t>entropy</m:t>
                        </m:r>
                        <m:r>
                          <a:rPr lang="en-US" altLang="zh-TW" sz="2200" i="1">
                            <a:solidFill>
                              <a:schemeClr val="tx1"/>
                            </a:solidFill>
                            <a:latin typeface="Cambria Math" panose="02040503050406030204" pitchFamily="18" charset="0"/>
                            <a:cs typeface="Times New Roman" panose="02020603050405020304" pitchFamily="18" charset="0"/>
                          </a:rPr>
                          <m:t>(</m:t>
                        </m:r>
                        <m:r>
                          <a:rPr lang="en-US" altLang="zh-TW" sz="2200" b="0" i="1" smtClean="0">
                            <a:solidFill>
                              <a:schemeClr val="tx1"/>
                            </a:solidFill>
                            <a:latin typeface="Cambria Math" panose="02040503050406030204" pitchFamily="18" charset="0"/>
                            <a:cs typeface="Times New Roman" panose="02020603050405020304" pitchFamily="18" charset="0"/>
                          </a:rPr>
                          <m:t>𝑓</m:t>
                        </m:r>
                        <m:d>
                          <m:dPr>
                            <m:ctrlPr>
                              <a:rPr lang="en-US" altLang="zh-TW" sz="2200" b="0" i="1" smtClean="0">
                                <a:solidFill>
                                  <a:schemeClr val="tx1"/>
                                </a:solidFill>
                                <a:latin typeface="Cambria Math" panose="02040503050406030204" pitchFamily="18" charset="0"/>
                                <a:cs typeface="Times New Roman" panose="02020603050405020304" pitchFamily="18" charset="0"/>
                              </a:rPr>
                            </m:ctrlPr>
                          </m:dPr>
                          <m:e>
                            <m:sSub>
                              <m:sSubPr>
                                <m:ctrlPr>
                                  <a:rPr lang="en-US" altLang="zh-TW" sz="2200" b="0" i="1" smtClean="0">
                                    <a:solidFill>
                                      <a:schemeClr val="tx1"/>
                                    </a:solidFill>
                                    <a:latin typeface="Cambria Math" panose="02040503050406030204" pitchFamily="18" charset="0"/>
                                    <a:cs typeface="Times New Roman" panose="02020603050405020304" pitchFamily="18" charset="0"/>
                                  </a:rPr>
                                </m:ctrlPr>
                              </m:sSubPr>
                              <m:e>
                                <m:r>
                                  <a:rPr lang="en-US" altLang="zh-TW" sz="2200" b="0" i="1" smtClean="0">
                                    <a:solidFill>
                                      <a:schemeClr val="tx1"/>
                                    </a:solidFill>
                                    <a:latin typeface="Cambria Math" panose="02040503050406030204" pitchFamily="18" charset="0"/>
                                    <a:cs typeface="Times New Roman" panose="02020603050405020304" pitchFamily="18" charset="0"/>
                                  </a:rPr>
                                  <m:t>𝑥</m:t>
                                </m:r>
                              </m:e>
                              <m:sub>
                                <m:r>
                                  <a:rPr lang="en-US" altLang="zh-TW" sz="2200" b="0" i="1" smtClean="0">
                                    <a:solidFill>
                                      <a:schemeClr val="tx1"/>
                                    </a:solidFill>
                                    <a:latin typeface="Cambria Math" panose="02040503050406030204" pitchFamily="18" charset="0"/>
                                    <a:cs typeface="Times New Roman" panose="02020603050405020304" pitchFamily="18" charset="0"/>
                                  </a:rPr>
                                  <m:t>𝑛</m:t>
                                </m:r>
                              </m:sub>
                            </m:sSub>
                          </m:e>
                        </m:d>
                        <m:r>
                          <a:rPr lang="en-US" altLang="zh-TW" sz="2200" b="0" i="1" smtClean="0">
                            <a:solidFill>
                              <a:schemeClr val="tx1"/>
                            </a:solidFill>
                            <a:latin typeface="Cambria Math" panose="02040503050406030204" pitchFamily="18" charset="0"/>
                            <a:cs typeface="Times New Roman" panose="02020603050405020304" pitchFamily="18" charset="0"/>
                          </a:rPr>
                          <m:t>, </m:t>
                        </m:r>
                        <m:acc>
                          <m:accPr>
                            <m:chr m:val="̂"/>
                            <m:ctrlPr>
                              <a:rPr lang="en-US" altLang="zh-TW" sz="2200" b="0" i="1" smtClean="0">
                                <a:solidFill>
                                  <a:schemeClr val="tx1"/>
                                </a:solidFill>
                                <a:latin typeface="Cambria Math" panose="02040503050406030204" pitchFamily="18" charset="0"/>
                                <a:cs typeface="Times New Roman" panose="02020603050405020304" pitchFamily="18" charset="0"/>
                              </a:rPr>
                            </m:ctrlPr>
                          </m:accPr>
                          <m:e>
                            <m:sSub>
                              <m:sSubPr>
                                <m:ctrlPr>
                                  <a:rPr lang="en-US" altLang="zh-TW" sz="2200" b="0" i="1" smtClean="0">
                                    <a:solidFill>
                                      <a:schemeClr val="tx1"/>
                                    </a:solidFill>
                                    <a:latin typeface="Cambria Math" panose="02040503050406030204" pitchFamily="18" charset="0"/>
                                    <a:cs typeface="Times New Roman" panose="02020603050405020304" pitchFamily="18" charset="0"/>
                                  </a:rPr>
                                </m:ctrlPr>
                              </m:sSubPr>
                              <m:e>
                                <m:r>
                                  <a:rPr lang="en-US" altLang="zh-TW" sz="2200" b="0" i="1" smtClean="0">
                                    <a:solidFill>
                                      <a:schemeClr val="tx1"/>
                                    </a:solidFill>
                                    <a:latin typeface="Cambria Math" panose="02040503050406030204" pitchFamily="18" charset="0"/>
                                    <a:cs typeface="Times New Roman" panose="02020603050405020304" pitchFamily="18" charset="0"/>
                                  </a:rPr>
                                  <m:t> </m:t>
                                </m:r>
                                <m:r>
                                  <a:rPr lang="en-US" altLang="zh-TW" sz="2200" b="0" i="1" smtClean="0">
                                    <a:solidFill>
                                      <a:schemeClr val="tx1"/>
                                    </a:solidFill>
                                    <a:latin typeface="Cambria Math" panose="02040503050406030204" pitchFamily="18" charset="0"/>
                                    <a:cs typeface="Times New Roman" panose="02020603050405020304" pitchFamily="18" charset="0"/>
                                  </a:rPr>
                                  <m:t>𝑦</m:t>
                                </m:r>
                              </m:e>
                              <m:sub>
                                <m:r>
                                  <a:rPr lang="en-US" altLang="zh-TW" sz="2200" b="0" i="1" smtClean="0">
                                    <a:solidFill>
                                      <a:schemeClr val="tx1"/>
                                    </a:solidFill>
                                    <a:latin typeface="Cambria Math" panose="02040503050406030204" pitchFamily="18" charset="0"/>
                                    <a:cs typeface="Times New Roman" panose="02020603050405020304" pitchFamily="18" charset="0"/>
                                  </a:rPr>
                                  <m:t>𝑛</m:t>
                                </m:r>
                              </m:sub>
                            </m:sSub>
                          </m:e>
                        </m:acc>
                        <m:r>
                          <a:rPr lang="en-US" altLang="zh-TW" sz="2200" i="1">
                            <a:solidFill>
                              <a:schemeClr val="tx1"/>
                            </a:solidFill>
                            <a:latin typeface="Cambria Math" panose="02040503050406030204" pitchFamily="18" charset="0"/>
                            <a:cs typeface="Times New Roman" panose="02020603050405020304" pitchFamily="18" charset="0"/>
                          </a:rPr>
                          <m:t>)</m:t>
                        </m:r>
                        <m:r>
                          <m:rPr>
                            <m:nor/>
                          </m:rPr>
                          <a:rPr lang="zh-TW" altLang="en-US" sz="2200" dirty="0">
                            <a:solidFill>
                              <a:schemeClr val="tx1"/>
                            </a:solidFill>
                            <a:latin typeface="Times New Roman" panose="02020603050405020304" pitchFamily="18" charset="0"/>
                            <a:cs typeface="Times New Roman" panose="02020603050405020304" pitchFamily="18" charset="0"/>
                          </a:rPr>
                          <m:t> </m:t>
                        </m:r>
                      </m:e>
                    </m:nary>
                  </m:oMath>
                </a14:m>
                <a:endParaRPr lang="en-US" altLang="zh-TW" sz="22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a:buFont typeface="Wingdings" panose="05000000000000000000" pitchFamily="2" charset="2"/>
                  <a:buChar char="n"/>
                </a:pPr>
                <a:r>
                  <a:rPr lang="en-US" altLang="zh-TW" sz="2400" dirty="0" smtClean="0">
                    <a:solidFill>
                      <a:schemeClr val="tx1"/>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Support vector machine (SVM)</a:t>
                </a:r>
              </a:p>
              <a:p>
                <a:pPr lvl="1">
                  <a:buFont typeface="Wingdings" panose="05000000000000000000" pitchFamily="2" charset="2"/>
                  <a:buChar char="n"/>
                </a:pPr>
                <a:r>
                  <a:rPr lang="zh-TW" altLang="en-US" sz="22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200" b="0" i="1" smtClean="0">
                        <a:solidFill>
                          <a:schemeClr val="tx1"/>
                        </a:solidFill>
                        <a:latin typeface="Cambria Math" panose="02040503050406030204" pitchFamily="18" charset="0"/>
                        <a:cs typeface="Times New Roman" panose="02020603050405020304" pitchFamily="18" charset="0"/>
                      </a:rPr>
                      <m:t>𝑓</m:t>
                    </m:r>
                    <m:d>
                      <m:dPr>
                        <m:ctrlPr>
                          <a:rPr lang="en-US" altLang="zh-TW" sz="2200" b="0" i="1" smtClean="0">
                            <a:solidFill>
                              <a:schemeClr val="tx1"/>
                            </a:solidFill>
                            <a:latin typeface="Cambria Math" panose="02040503050406030204" pitchFamily="18" charset="0"/>
                            <a:cs typeface="Times New Roman" panose="02020603050405020304" pitchFamily="18" charset="0"/>
                          </a:rPr>
                        </m:ctrlPr>
                      </m:dPr>
                      <m:e>
                        <m:r>
                          <a:rPr lang="en-US" altLang="zh-TW" sz="2200" b="0" i="1" smtClean="0">
                            <a:solidFill>
                              <a:schemeClr val="tx1"/>
                            </a:solidFill>
                            <a:latin typeface="Cambria Math" panose="02040503050406030204" pitchFamily="18" charset="0"/>
                            <a:cs typeface="Times New Roman" panose="02020603050405020304" pitchFamily="18" charset="0"/>
                          </a:rPr>
                          <m:t>𝑥</m:t>
                        </m:r>
                      </m:e>
                    </m:d>
                    <m:r>
                      <a:rPr lang="en-US" altLang="zh-TW" sz="2200" b="0" i="1" smtClean="0">
                        <a:solidFill>
                          <a:schemeClr val="tx1"/>
                        </a:solidFill>
                        <a:latin typeface="Cambria Math" panose="02040503050406030204" pitchFamily="18" charset="0"/>
                        <a:cs typeface="Times New Roman" panose="02020603050405020304" pitchFamily="18" charset="0"/>
                      </a:rPr>
                      <m:t>=</m:t>
                    </m:r>
                    <m:nary>
                      <m:naryPr>
                        <m:chr m:val="∑"/>
                        <m:supHide m:val="on"/>
                        <m:ctrlPr>
                          <a:rPr lang="en-US" altLang="zh-TW" sz="2200" i="1">
                            <a:solidFill>
                              <a:schemeClr val="tx1"/>
                            </a:solidFill>
                            <a:latin typeface="Cambria Math" panose="02040503050406030204" pitchFamily="18" charset="0"/>
                            <a:cs typeface="Times New Roman" panose="02020603050405020304" pitchFamily="18" charset="0"/>
                          </a:rPr>
                        </m:ctrlPr>
                      </m:naryPr>
                      <m:sub>
                        <m:r>
                          <m:rPr>
                            <m:brk m:alnAt="7"/>
                          </m:rPr>
                          <a:rPr lang="en-US" altLang="zh-TW" sz="2200" i="1">
                            <a:solidFill>
                              <a:schemeClr val="tx1"/>
                            </a:solidFill>
                            <a:latin typeface="Cambria Math" panose="02040503050406030204" pitchFamily="18" charset="0"/>
                            <a:cs typeface="Times New Roman" panose="02020603050405020304" pitchFamily="18" charset="0"/>
                          </a:rPr>
                          <m:t>𝑖</m:t>
                        </m:r>
                      </m:sub>
                      <m:sup/>
                      <m:e>
                        <m:sSub>
                          <m:sSubPr>
                            <m:ctrlPr>
                              <a:rPr lang="en-US" altLang="zh-TW" sz="2200" i="1">
                                <a:solidFill>
                                  <a:schemeClr val="tx1"/>
                                </a:solidFill>
                                <a:latin typeface="Cambria Math" panose="02040503050406030204" pitchFamily="18" charset="0"/>
                                <a:cs typeface="Times New Roman" panose="02020603050405020304" pitchFamily="18" charset="0"/>
                              </a:rPr>
                            </m:ctrlPr>
                          </m:sSubPr>
                          <m:e>
                            <m:r>
                              <a:rPr lang="en-US" altLang="zh-TW" sz="2200" i="1">
                                <a:solidFill>
                                  <a:schemeClr val="tx1"/>
                                </a:solidFill>
                                <a:latin typeface="Cambria Math" panose="02040503050406030204" pitchFamily="18" charset="0"/>
                                <a:cs typeface="Times New Roman" panose="02020603050405020304" pitchFamily="18" charset="0"/>
                              </a:rPr>
                              <m:t>𝑤</m:t>
                            </m:r>
                          </m:e>
                          <m:sub>
                            <m:r>
                              <a:rPr lang="en-US" altLang="zh-TW" sz="2200" i="1">
                                <a:solidFill>
                                  <a:schemeClr val="tx1"/>
                                </a:solidFill>
                                <a:latin typeface="Cambria Math" panose="02040503050406030204" pitchFamily="18" charset="0"/>
                                <a:cs typeface="Times New Roman" panose="02020603050405020304" pitchFamily="18" charset="0"/>
                              </a:rPr>
                              <m:t>𝑖</m:t>
                            </m:r>
                          </m:sub>
                        </m:sSub>
                        <m:sSub>
                          <m:sSubPr>
                            <m:ctrlPr>
                              <a:rPr lang="en-US" altLang="zh-TW" sz="2200" i="1">
                                <a:solidFill>
                                  <a:schemeClr val="tx1"/>
                                </a:solidFill>
                                <a:latin typeface="Cambria Math" panose="02040503050406030204" pitchFamily="18" charset="0"/>
                                <a:cs typeface="Times New Roman" panose="02020603050405020304" pitchFamily="18" charset="0"/>
                              </a:rPr>
                            </m:ctrlPr>
                          </m:sSubPr>
                          <m:e>
                            <m:r>
                              <a:rPr lang="en-US" altLang="zh-TW" sz="2200" i="1">
                                <a:solidFill>
                                  <a:schemeClr val="tx1"/>
                                </a:solidFill>
                                <a:latin typeface="Cambria Math" panose="02040503050406030204" pitchFamily="18" charset="0"/>
                                <a:cs typeface="Times New Roman" panose="02020603050405020304" pitchFamily="18" charset="0"/>
                              </a:rPr>
                              <m:t>𝑥</m:t>
                            </m:r>
                          </m:e>
                          <m:sub>
                            <m:r>
                              <a:rPr lang="en-US" altLang="zh-TW" sz="2200" i="1">
                                <a:solidFill>
                                  <a:schemeClr val="tx1"/>
                                </a:solidFill>
                                <a:latin typeface="Cambria Math" panose="02040503050406030204" pitchFamily="18" charset="0"/>
                                <a:cs typeface="Times New Roman" panose="02020603050405020304" pitchFamily="18" charset="0"/>
                              </a:rPr>
                              <m:t>𝑖</m:t>
                            </m:r>
                          </m:sub>
                        </m:sSub>
                        <m:r>
                          <a:rPr lang="en-US" altLang="zh-TW" sz="2200" i="1">
                            <a:solidFill>
                              <a:schemeClr val="tx1"/>
                            </a:solidFill>
                            <a:latin typeface="Cambria Math" panose="02040503050406030204" pitchFamily="18" charset="0"/>
                            <a:cs typeface="Times New Roman" panose="02020603050405020304" pitchFamily="18" charset="0"/>
                          </a:rPr>
                          <m:t>+</m:t>
                        </m:r>
                        <m:r>
                          <a:rPr lang="en-US" altLang="zh-TW" sz="2200" i="1">
                            <a:solidFill>
                              <a:schemeClr val="tx1"/>
                            </a:solidFill>
                            <a:latin typeface="Cambria Math" panose="02040503050406030204" pitchFamily="18" charset="0"/>
                            <a:cs typeface="Times New Roman" panose="02020603050405020304" pitchFamily="18" charset="0"/>
                          </a:rPr>
                          <m:t>𝑏</m:t>
                        </m:r>
                      </m:e>
                    </m:nary>
                  </m:oMath>
                </a14:m>
                <a:endParaRPr lang="en-US" altLang="zh-TW" sz="2200" dirty="0" smtClean="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n"/>
                </a:pPr>
                <a:r>
                  <a:rPr lang="zh-TW" altLang="en-US" sz="2200" dirty="0">
                    <a:solidFill>
                      <a:schemeClr val="tx1"/>
                    </a:solidFill>
                    <a:latin typeface="Times New Roman" panose="02020603050405020304" pitchFamily="18" charset="0"/>
                    <a:cs typeface="Times New Roman" panose="02020603050405020304" pitchFamily="18" charset="0"/>
                  </a:rPr>
                  <a:t> </a:t>
                </a:r>
                <a:r>
                  <a:rPr lang="zh-TW" altLang="en-US" sz="2200" dirty="0" smtClean="0">
                    <a:solidFill>
                      <a:schemeClr val="tx1"/>
                    </a:solidFill>
                    <a:latin typeface="Times New Roman" panose="02020603050405020304" pitchFamily="18" charset="0"/>
                    <a:cs typeface="Times New Roman" panose="02020603050405020304" pitchFamily="18" charset="0"/>
                  </a:rPr>
                  <a:t> </a:t>
                </a:r>
                <a14:m>
                  <m:oMath xmlns:m="http://schemas.openxmlformats.org/officeDocument/2006/math">
                    <m:r>
                      <a:rPr lang="en-US" altLang="zh-TW" sz="2200" b="0" i="1" smtClean="0">
                        <a:solidFill>
                          <a:schemeClr val="tx1"/>
                        </a:solidFill>
                        <a:latin typeface="Cambria Math" panose="02040503050406030204" pitchFamily="18" charset="0"/>
                        <a:cs typeface="Times New Roman" panose="02020603050405020304" pitchFamily="18" charset="0"/>
                      </a:rPr>
                      <m:t>𝐿</m:t>
                    </m:r>
                    <m:d>
                      <m:dPr>
                        <m:ctrlPr>
                          <a:rPr lang="en-US" altLang="zh-TW" sz="2200" b="0" i="1" smtClean="0">
                            <a:solidFill>
                              <a:schemeClr val="tx1"/>
                            </a:solidFill>
                            <a:latin typeface="Cambria Math" panose="02040503050406030204" pitchFamily="18" charset="0"/>
                            <a:cs typeface="Times New Roman" panose="02020603050405020304" pitchFamily="18" charset="0"/>
                          </a:rPr>
                        </m:ctrlPr>
                      </m:dPr>
                      <m:e>
                        <m:r>
                          <a:rPr lang="en-US" altLang="zh-TW" sz="2200" b="0" i="1" smtClean="0">
                            <a:solidFill>
                              <a:schemeClr val="tx1"/>
                            </a:solidFill>
                            <a:latin typeface="Cambria Math" panose="02040503050406030204" pitchFamily="18" charset="0"/>
                            <a:cs typeface="Times New Roman" panose="02020603050405020304" pitchFamily="18" charset="0"/>
                          </a:rPr>
                          <m:t>𝑦</m:t>
                        </m:r>
                      </m:e>
                    </m:d>
                    <m:r>
                      <a:rPr lang="en-US" altLang="zh-TW" sz="2200" b="0" i="1" smtClean="0">
                        <a:solidFill>
                          <a:schemeClr val="tx1"/>
                        </a:solidFill>
                        <a:latin typeface="Cambria Math" panose="02040503050406030204" pitchFamily="18" charset="0"/>
                        <a:cs typeface="Times New Roman" panose="02020603050405020304" pitchFamily="18" charset="0"/>
                      </a:rPr>
                      <m:t>=</m:t>
                    </m:r>
                    <m:r>
                      <m:rPr>
                        <m:sty m:val="p"/>
                      </m:rPr>
                      <a:rPr lang="en-US" altLang="zh-TW" sz="2200" b="0" i="0" smtClean="0">
                        <a:solidFill>
                          <a:schemeClr val="tx1"/>
                        </a:solidFill>
                        <a:latin typeface="Cambria Math" panose="02040503050406030204" pitchFamily="18" charset="0"/>
                        <a:cs typeface="Times New Roman" panose="02020603050405020304" pitchFamily="18" charset="0"/>
                      </a:rPr>
                      <m:t>max</m:t>
                    </m:r>
                    <m:r>
                      <a:rPr lang="en-US" altLang="zh-TW" sz="2200" b="0" i="1" smtClean="0">
                        <a:solidFill>
                          <a:schemeClr val="tx1"/>
                        </a:solidFill>
                        <a:latin typeface="Cambria Math" panose="02040503050406030204" pitchFamily="18" charset="0"/>
                        <a:cs typeface="Times New Roman" panose="02020603050405020304" pitchFamily="18" charset="0"/>
                      </a:rPr>
                      <m:t>⁡(0, 1−</m:t>
                    </m:r>
                    <m:acc>
                      <m:accPr>
                        <m:chr m:val="̂"/>
                        <m:ctrlPr>
                          <a:rPr lang="en-US" altLang="zh-TW" sz="2200" b="0" i="1" smtClean="0">
                            <a:solidFill>
                              <a:schemeClr val="tx1"/>
                            </a:solidFill>
                            <a:latin typeface="Cambria Math" panose="02040503050406030204" pitchFamily="18" charset="0"/>
                            <a:cs typeface="Times New Roman" panose="02020603050405020304" pitchFamily="18" charset="0"/>
                          </a:rPr>
                        </m:ctrlPr>
                      </m:accPr>
                      <m:e>
                        <m:r>
                          <a:rPr lang="en-US" altLang="zh-TW" sz="2200" b="0" i="1" smtClean="0">
                            <a:solidFill>
                              <a:schemeClr val="tx1"/>
                            </a:solidFill>
                            <a:latin typeface="Cambria Math" panose="02040503050406030204" pitchFamily="18" charset="0"/>
                            <a:cs typeface="Times New Roman" panose="02020603050405020304" pitchFamily="18" charset="0"/>
                          </a:rPr>
                          <m:t>𝑦</m:t>
                        </m:r>
                      </m:e>
                    </m:acc>
                    <m:r>
                      <a:rPr lang="en-US" altLang="zh-TW" sz="2200" b="0" i="1"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TW" sz="2200" b="0" i="1" smtClean="0">
                        <a:solidFill>
                          <a:schemeClr val="tx1"/>
                        </a:solidFill>
                        <a:latin typeface="Cambria Math" panose="02040503050406030204" pitchFamily="18" charset="0"/>
                        <a:cs typeface="Times New Roman" panose="02020603050405020304" pitchFamily="18" charset="0"/>
                      </a:rPr>
                      <m:t>𝑦</m:t>
                    </m:r>
                    <m:r>
                      <a:rPr lang="en-US" altLang="zh-TW" sz="2200" b="0" i="1" smtClean="0">
                        <a:solidFill>
                          <a:schemeClr val="tx1"/>
                        </a:solidFill>
                        <a:latin typeface="Cambria Math" panose="02040503050406030204" pitchFamily="18" charset="0"/>
                        <a:cs typeface="Times New Roman" panose="02020603050405020304" pitchFamily="18" charset="0"/>
                      </a:rPr>
                      <m:t>)</m:t>
                    </m:r>
                  </m:oMath>
                </a14:m>
                <a:endParaRPr lang="zh-TW" altLang="en-US" sz="2200" dirty="0">
                  <a:solidFill>
                    <a:schemeClr val="tx1"/>
                  </a:solidFill>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097280" y="1845734"/>
                <a:ext cx="10058400" cy="4461548"/>
              </a:xfrm>
              <a:blipFill>
                <a:blip r:embed="rId3"/>
                <a:stretch>
                  <a:fillRect l="-1697" t="-1913" b="-4098"/>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80F6A09D-159B-4313-80A4-EA0632F358DB}" type="slidenum">
              <a:rPr lang="zh-TW" altLang="en-US" smtClean="0"/>
              <a:t>18</a:t>
            </a:fld>
            <a:endParaRPr lang="zh-TW" altLang="en-US"/>
          </a:p>
        </p:txBody>
      </p:sp>
    </p:spTree>
    <p:extLst>
      <p:ext uri="{BB962C8B-B14F-4D97-AF65-F5344CB8AC3E}">
        <p14:creationId xmlns:p14="http://schemas.microsoft.com/office/powerpoint/2010/main" val="13822158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預測大六人格特質分數之回歸模型選擇</a:t>
            </a:r>
            <a:endParaRPr lang="zh-TW" altLang="en-US" sz="44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Autofit/>
              </a:bodyPr>
              <a:lstStyle/>
              <a:p>
                <a:pPr>
                  <a:buFont typeface="Wingdings" panose="05000000000000000000" pitchFamily="2" charset="2"/>
                  <a:buChar char="n"/>
                </a:pPr>
                <a:r>
                  <a:rPr lang="zh-TW" altLang="en-US" sz="2400" dirty="0" smtClean="0"/>
                  <a:t> </a:t>
                </a:r>
                <a:r>
                  <a:rPr lang="en-US" altLang="zh-TW" sz="2400" dirty="0">
                    <a:solidFill>
                      <a:srgbClr val="FF0000"/>
                    </a:solidFill>
                    <a:latin typeface="Times New Roman" panose="02020603050405020304" pitchFamily="18" charset="0"/>
                    <a:cs typeface="Times New Roman" panose="02020603050405020304" pitchFamily="18" charset="0"/>
                  </a:rPr>
                  <a:t>Support vector </a:t>
                </a:r>
                <a:r>
                  <a:rPr lang="en-US" altLang="zh-TW" sz="2400" dirty="0" smtClean="0">
                    <a:solidFill>
                      <a:srgbClr val="FF0000"/>
                    </a:solidFill>
                    <a:latin typeface="Times New Roman" panose="02020603050405020304" pitchFamily="18" charset="0"/>
                    <a:cs typeface="Times New Roman" panose="02020603050405020304" pitchFamily="18" charset="0"/>
                  </a:rPr>
                  <a:t>regression (SVR)</a:t>
                </a:r>
                <a:endParaRPr lang="en-US" altLang="zh-TW" sz="2400" dirty="0">
                  <a:solidFill>
                    <a:srgbClr val="FF000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n"/>
                </a:pPr>
                <a:r>
                  <a:rPr lang="zh-TW" altLang="en-US" sz="2000" dirty="0" smtClean="0"/>
                  <a:t> </a:t>
                </a:r>
                <a14:m>
                  <m:oMath xmlns:m="http://schemas.openxmlformats.org/officeDocument/2006/math">
                    <m:func>
                      <m:funcPr>
                        <m:ctrlPr>
                          <a:rPr lang="en-US" altLang="zh-TW" sz="2000" b="0" i="1" smtClean="0">
                            <a:solidFill>
                              <a:schemeClr val="tx1"/>
                            </a:solidFill>
                            <a:latin typeface="Cambria Math" panose="02040503050406030204" pitchFamily="18" charset="0"/>
                          </a:rPr>
                        </m:ctrlPr>
                      </m:funcPr>
                      <m:fName>
                        <m:r>
                          <m:rPr>
                            <m:sty m:val="p"/>
                          </m:rPr>
                          <a:rPr lang="en-US" altLang="zh-TW" sz="2000" b="0" i="0" smtClean="0">
                            <a:solidFill>
                              <a:schemeClr val="tx1"/>
                            </a:solidFill>
                            <a:latin typeface="Cambria Math" panose="02040503050406030204" pitchFamily="18" charset="0"/>
                          </a:rPr>
                          <m:t>w</m:t>
                        </m:r>
                        <m:r>
                          <a:rPr lang="en-US" altLang="zh-TW" sz="2000" i="1">
                            <a:solidFill>
                              <a:schemeClr val="tx1"/>
                            </a:solidFill>
                            <a:latin typeface="Cambria Math" panose="02040503050406030204" pitchFamily="18" charset="0"/>
                          </a:rPr>
                          <m:t>≔</m:t>
                        </m:r>
                        <m:r>
                          <m:rPr>
                            <m:sty m:val="p"/>
                          </m:rPr>
                          <a:rPr lang="en-US" altLang="zh-TW" sz="2000" b="0" i="0" smtClean="0">
                            <a:solidFill>
                              <a:schemeClr val="tx1"/>
                            </a:solidFill>
                            <a:latin typeface="Cambria Math" panose="02040503050406030204" pitchFamily="18" charset="0"/>
                          </a:rPr>
                          <m:t>arg</m:t>
                        </m:r>
                      </m:fName>
                      <m:e>
                        <m:func>
                          <m:funcPr>
                            <m:ctrlPr>
                              <a:rPr lang="en-US" altLang="zh-TW" sz="2000" b="0" i="1" smtClean="0">
                                <a:solidFill>
                                  <a:schemeClr val="tx1"/>
                                </a:solidFill>
                                <a:latin typeface="Cambria Math" panose="02040503050406030204" pitchFamily="18" charset="0"/>
                              </a:rPr>
                            </m:ctrlPr>
                          </m:funcPr>
                          <m:fName>
                            <m:limLow>
                              <m:limLowPr>
                                <m:ctrlPr>
                                  <a:rPr lang="zh-TW" altLang="zh-TW" sz="2000" i="1">
                                    <a:solidFill>
                                      <a:schemeClr val="tx1"/>
                                    </a:solidFill>
                                    <a:latin typeface="Cambria Math" panose="02040503050406030204" pitchFamily="18" charset="0"/>
                                  </a:rPr>
                                </m:ctrlPr>
                              </m:limLowPr>
                              <m:e>
                                <m:r>
                                  <m:rPr>
                                    <m:sty m:val="p"/>
                                  </m:rPr>
                                  <a:rPr lang="en-US" altLang="zh-TW" sz="2000">
                                    <a:solidFill>
                                      <a:schemeClr val="tx1"/>
                                    </a:solidFill>
                                    <a:latin typeface="Cambria Math" panose="02040503050406030204" pitchFamily="18" charset="0"/>
                                  </a:rPr>
                                  <m:t>min</m:t>
                                </m:r>
                              </m:e>
                              <m:lim>
                                <m:r>
                                  <m:rPr>
                                    <m:sty m:val="p"/>
                                  </m:rPr>
                                  <a:rPr lang="en-US" altLang="zh-TW" sz="2000" b="0" i="0" smtClean="0">
                                    <a:solidFill>
                                      <a:schemeClr val="tx1"/>
                                    </a:solidFill>
                                    <a:latin typeface="Cambria Math" panose="02040503050406030204" pitchFamily="18" charset="0"/>
                                  </a:rPr>
                                  <m:t>w</m:t>
                                </m:r>
                              </m:lim>
                            </m:limLow>
                          </m:fName>
                          <m:e>
                            <m:f>
                              <m:fPr>
                                <m:ctrlPr>
                                  <a:rPr lang="en-US"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1</m:t>
                                </m:r>
                              </m:num>
                              <m:den>
                                <m:r>
                                  <a:rPr lang="en-US" altLang="zh-TW" sz="2000" i="1">
                                    <a:solidFill>
                                      <a:schemeClr val="tx1"/>
                                    </a:solidFill>
                                    <a:latin typeface="Cambria Math" panose="02040503050406030204" pitchFamily="18" charset="0"/>
                                  </a:rPr>
                                  <m:t>2</m:t>
                                </m:r>
                              </m:den>
                            </m:f>
                            <m:sSup>
                              <m:sSupPr>
                                <m:ctrlPr>
                                  <a:rPr lang="en-US" altLang="zh-TW" sz="2000" i="1">
                                    <a:solidFill>
                                      <a:schemeClr val="tx1"/>
                                    </a:solidFill>
                                    <a:latin typeface="Cambria Math" panose="02040503050406030204" pitchFamily="18" charset="0"/>
                                  </a:rPr>
                                </m:ctrlPr>
                              </m:sSupPr>
                              <m:e>
                                <m:d>
                                  <m:dPr>
                                    <m:begChr m:val="‖"/>
                                    <m:endChr m:val="‖"/>
                                    <m:ctrlPr>
                                      <a:rPr lang="en-US" altLang="zh-TW" sz="2000" i="1">
                                        <a:solidFill>
                                          <a:schemeClr val="tx1"/>
                                        </a:solidFill>
                                        <a:latin typeface="Cambria Math" panose="02040503050406030204" pitchFamily="18" charset="0"/>
                                      </a:rPr>
                                    </m:ctrlPr>
                                  </m:dPr>
                                  <m:e>
                                    <m:r>
                                      <a:rPr lang="en-US" altLang="zh-TW" sz="2000" i="1">
                                        <a:solidFill>
                                          <a:schemeClr val="tx1"/>
                                        </a:solidFill>
                                        <a:latin typeface="Cambria Math" panose="02040503050406030204" pitchFamily="18" charset="0"/>
                                      </a:rPr>
                                      <m:t>𝑤</m:t>
                                    </m:r>
                                  </m:e>
                                </m:d>
                              </m:e>
                              <m:sup>
                                <m:r>
                                  <a:rPr lang="en-US" altLang="zh-TW" sz="2000" i="1">
                                    <a:solidFill>
                                      <a:schemeClr val="tx1"/>
                                    </a:solidFill>
                                    <a:latin typeface="Cambria Math" panose="02040503050406030204" pitchFamily="18" charset="0"/>
                                  </a:rPr>
                                  <m:t>2</m:t>
                                </m:r>
                              </m:sup>
                            </m:sSup>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𝐶</m:t>
                            </m:r>
                            <m:nary>
                              <m:naryPr>
                                <m:chr m:val="∑"/>
                                <m:ctrlPr>
                                  <a:rPr lang="en-US" altLang="zh-TW" sz="2000" i="1">
                                    <a:solidFill>
                                      <a:schemeClr val="tx1"/>
                                    </a:solidFill>
                                    <a:latin typeface="Cambria Math" panose="02040503050406030204" pitchFamily="18" charset="0"/>
                                  </a:rPr>
                                </m:ctrlPr>
                              </m:naryPr>
                              <m:sub>
                                <m:r>
                                  <m:rPr>
                                    <m:brk m:alnAt="23"/>
                                  </m:rPr>
                                  <a:rPr lang="en-US" altLang="zh-TW" sz="2000" i="1">
                                    <a:solidFill>
                                      <a:schemeClr val="tx1"/>
                                    </a:solidFill>
                                    <a:latin typeface="Cambria Math" panose="02040503050406030204" pitchFamily="18" charset="0"/>
                                  </a:rPr>
                                  <m:t>𝑖</m:t>
                                </m:r>
                                <m:r>
                                  <a:rPr lang="en-US" altLang="zh-TW" sz="2000" i="1">
                                    <a:solidFill>
                                      <a:schemeClr val="tx1"/>
                                    </a:solidFill>
                                    <a:latin typeface="Cambria Math" panose="02040503050406030204" pitchFamily="18" charset="0"/>
                                  </a:rPr>
                                  <m:t>=1</m:t>
                                </m:r>
                              </m:sub>
                              <m:sup>
                                <m:r>
                                  <a:rPr lang="en-US" altLang="zh-TW" sz="2000" i="1">
                                    <a:solidFill>
                                      <a:schemeClr val="tx1"/>
                                    </a:solidFill>
                                    <a:latin typeface="Cambria Math" panose="02040503050406030204" pitchFamily="18" charset="0"/>
                                  </a:rPr>
                                  <m:t>𝑙</m:t>
                                </m:r>
                              </m:sup>
                              <m:e>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𝜀</m:t>
                                    </m:r>
                                  </m:e>
                                  <m:sub>
                                    <m:r>
                                      <a:rPr lang="en-US" altLang="zh-TW" sz="2000" i="1">
                                        <a:solidFill>
                                          <a:schemeClr val="tx1"/>
                                        </a:solidFill>
                                        <a:latin typeface="Cambria Math" panose="02040503050406030204" pitchFamily="18" charset="0"/>
                                      </a:rPr>
                                      <m:t>𝑖</m:t>
                                    </m:r>
                                  </m:sub>
                                </m:sSub>
                                <m:r>
                                  <a:rPr lang="en-US" altLang="zh-TW" sz="2000" i="1">
                                    <a:solidFill>
                                      <a:schemeClr val="tx1"/>
                                    </a:solidFill>
                                    <a:latin typeface="Cambria Math" panose="02040503050406030204" pitchFamily="18" charset="0"/>
                                  </a:rPr>
                                  <m:t>+</m:t>
                                </m:r>
                                <m:sSubSup>
                                  <m:sSubSupPr>
                                    <m:ctrlPr>
                                      <a:rPr lang="en-US" altLang="zh-TW" sz="2000" i="1">
                                        <a:solidFill>
                                          <a:schemeClr val="tx1"/>
                                        </a:solidFill>
                                        <a:latin typeface="Cambria Math" panose="02040503050406030204" pitchFamily="18" charset="0"/>
                                      </a:rPr>
                                    </m:ctrlPr>
                                  </m:sSubSupPr>
                                  <m:e>
                                    <m:r>
                                      <a:rPr lang="zh-TW" altLang="en-US" sz="2000" i="1">
                                        <a:solidFill>
                                          <a:schemeClr val="tx1"/>
                                        </a:solidFill>
                                        <a:latin typeface="Cambria Math" panose="02040503050406030204" pitchFamily="18" charset="0"/>
                                      </a:rPr>
                                      <m:t>𝜀</m:t>
                                    </m:r>
                                  </m:e>
                                  <m:sub>
                                    <m:r>
                                      <a:rPr lang="en-US" altLang="zh-TW" sz="2000" i="1">
                                        <a:solidFill>
                                          <a:schemeClr val="tx1"/>
                                        </a:solidFill>
                                        <a:latin typeface="Cambria Math" panose="02040503050406030204" pitchFamily="18" charset="0"/>
                                      </a:rPr>
                                      <m:t>𝑖</m:t>
                                    </m:r>
                                  </m:sub>
                                  <m:sup>
                                    <m:r>
                                      <a:rPr lang="en-US" altLang="zh-TW" sz="2000" i="1">
                                        <a:solidFill>
                                          <a:schemeClr val="tx1"/>
                                        </a:solidFill>
                                        <a:latin typeface="Cambria Math" panose="02040503050406030204" pitchFamily="18" charset="0"/>
                                      </a:rPr>
                                      <m:t>∗</m:t>
                                    </m:r>
                                  </m:sup>
                                </m:sSubSup>
                                <m:r>
                                  <a:rPr lang="en-US" altLang="zh-TW" sz="2000" i="1">
                                    <a:solidFill>
                                      <a:schemeClr val="tx1"/>
                                    </a:solidFill>
                                    <a:latin typeface="Cambria Math" panose="02040503050406030204" pitchFamily="18" charset="0"/>
                                  </a:rPr>
                                  <m:t>)</m:t>
                                </m:r>
                              </m:e>
                            </m:nary>
                          </m:e>
                        </m:func>
                      </m:e>
                    </m:func>
                  </m:oMath>
                </a14:m>
                <a:endParaRPr lang="en-US" altLang="zh-TW" sz="2400" dirty="0"/>
              </a:p>
              <a:p>
                <a:pPr>
                  <a:buFont typeface="Wingdings" panose="05000000000000000000" pitchFamily="2" charset="2"/>
                  <a:buChar char="n"/>
                </a:pPr>
                <a:r>
                  <a:rPr lang="en-US" altLang="zh-TW" sz="2400" dirty="0" smtClean="0">
                    <a:solidFill>
                      <a:srgbClr val="FF0000"/>
                    </a:solidFill>
                  </a:rPr>
                  <a:t> </a:t>
                </a:r>
                <a:r>
                  <a:rPr lang="en-US" altLang="zh-TW" sz="2400" dirty="0" smtClean="0">
                    <a:solidFill>
                      <a:srgbClr val="FF0000"/>
                    </a:solidFill>
                    <a:latin typeface="Times New Roman" panose="02020603050405020304" pitchFamily="18" charset="0"/>
                    <a:cs typeface="Times New Roman" panose="02020603050405020304" pitchFamily="18" charset="0"/>
                  </a:rPr>
                  <a:t>Lasso regression</a:t>
                </a:r>
                <a:r>
                  <a:rPr lang="zh-TW" altLang="en-US" sz="2400" dirty="0" smtClean="0">
                    <a:solidFill>
                      <a:srgbClr val="FF0000"/>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(L1-norm regularization)</a:t>
                </a:r>
              </a:p>
              <a:p>
                <a:pPr lvl="1">
                  <a:buFont typeface="Wingdings" panose="05000000000000000000" pitchFamily="2" charset="2"/>
                  <a:buChar char="n"/>
                </a:pPr>
                <a14:m>
                  <m:oMath xmlns:m="http://schemas.openxmlformats.org/officeDocument/2006/math">
                    <m:r>
                      <a:rPr lang="en-US" altLang="zh-TW" sz="2000" b="0" i="0" smtClean="0">
                        <a:solidFill>
                          <a:schemeClr val="tx1"/>
                        </a:solidFill>
                        <a:latin typeface="Cambria Math" panose="02040503050406030204" pitchFamily="18" charset="0"/>
                      </a:rPr>
                      <m:t> </m:t>
                    </m:r>
                    <m:r>
                      <m:rPr>
                        <m:sty m:val="p"/>
                      </m:rPr>
                      <a:rPr lang="en-US" altLang="zh-TW" sz="2000">
                        <a:solidFill>
                          <a:schemeClr val="tx1"/>
                        </a:solidFill>
                        <a:latin typeface="Cambria Math" panose="02040503050406030204" pitchFamily="18" charset="0"/>
                      </a:rPr>
                      <m:t>β</m:t>
                    </m:r>
                    <m:r>
                      <a:rPr lang="en-US" altLang="zh-TW" sz="2000" i="1">
                        <a:solidFill>
                          <a:schemeClr val="tx1"/>
                        </a:solidFill>
                        <a:latin typeface="Cambria Math" panose="02040503050406030204" pitchFamily="18" charset="0"/>
                      </a:rPr>
                      <m:t>≔</m:t>
                    </m:r>
                    <m:func>
                      <m:funcPr>
                        <m:ctrlPr>
                          <a:rPr lang="zh-TW" altLang="zh-TW" sz="2000" i="1">
                            <a:solidFill>
                              <a:schemeClr val="tx1"/>
                            </a:solidFill>
                            <a:latin typeface="Cambria Math" panose="02040503050406030204" pitchFamily="18" charset="0"/>
                          </a:rPr>
                        </m:ctrlPr>
                      </m:funcPr>
                      <m:fName>
                        <m:r>
                          <m:rPr>
                            <m:sty m:val="p"/>
                          </m:rPr>
                          <a:rPr lang="en-US" altLang="zh-TW" sz="2000">
                            <a:solidFill>
                              <a:schemeClr val="tx1"/>
                            </a:solidFill>
                            <a:latin typeface="Cambria Math" panose="02040503050406030204" pitchFamily="18" charset="0"/>
                          </a:rPr>
                          <m:t>arg</m:t>
                        </m:r>
                      </m:fName>
                      <m:e>
                        <m:func>
                          <m:funcPr>
                            <m:ctrlPr>
                              <a:rPr lang="zh-TW" altLang="zh-TW" sz="2000" i="1">
                                <a:solidFill>
                                  <a:schemeClr val="tx1"/>
                                </a:solidFill>
                                <a:latin typeface="Cambria Math" panose="02040503050406030204" pitchFamily="18" charset="0"/>
                              </a:rPr>
                            </m:ctrlPr>
                          </m:funcPr>
                          <m:fName>
                            <m:limLow>
                              <m:limLowPr>
                                <m:ctrlPr>
                                  <a:rPr lang="zh-TW" altLang="zh-TW" sz="2000" i="1">
                                    <a:solidFill>
                                      <a:schemeClr val="tx1"/>
                                    </a:solidFill>
                                    <a:latin typeface="Cambria Math" panose="02040503050406030204" pitchFamily="18" charset="0"/>
                                  </a:rPr>
                                </m:ctrlPr>
                              </m:limLowPr>
                              <m:e>
                                <m:r>
                                  <m:rPr>
                                    <m:sty m:val="p"/>
                                  </m:rPr>
                                  <a:rPr lang="en-US" altLang="zh-TW" sz="2000">
                                    <a:solidFill>
                                      <a:schemeClr val="tx1"/>
                                    </a:solidFill>
                                    <a:latin typeface="Cambria Math" panose="02040503050406030204" pitchFamily="18" charset="0"/>
                                  </a:rPr>
                                  <m:t>min</m:t>
                                </m:r>
                              </m:e>
                              <m:lim>
                                <m:r>
                                  <m:rPr>
                                    <m:sty m:val="p"/>
                                  </m:rPr>
                                  <a:rPr lang="en-US" altLang="zh-TW" sz="2000">
                                    <a:solidFill>
                                      <a:schemeClr val="tx1"/>
                                    </a:solidFill>
                                    <a:latin typeface="Cambria Math" panose="02040503050406030204" pitchFamily="18" charset="0"/>
                                  </a:rPr>
                                  <m:t>β</m:t>
                                </m:r>
                              </m:lim>
                            </m:limLow>
                          </m:fName>
                          <m:e>
                            <m:d>
                              <m:dPr>
                                <m:begChr m:val="["/>
                                <m:endChr m:val="]"/>
                                <m:ctrlPr>
                                  <a:rPr lang="zh-TW" altLang="zh-TW" sz="2000" i="1">
                                    <a:solidFill>
                                      <a:schemeClr val="tx1"/>
                                    </a:solidFill>
                                    <a:latin typeface="Cambria Math" panose="02040503050406030204" pitchFamily="18" charset="0"/>
                                  </a:rPr>
                                </m:ctrlPr>
                              </m:dPr>
                              <m:e>
                                <m:f>
                                  <m:fPr>
                                    <m:ctrlPr>
                                      <a:rPr lang="zh-TW"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1</m:t>
                                    </m:r>
                                  </m:num>
                                  <m:den>
                                    <m:r>
                                      <a:rPr lang="en-US" altLang="zh-TW" sz="2000" i="1">
                                        <a:solidFill>
                                          <a:schemeClr val="tx1"/>
                                        </a:solidFill>
                                        <a:latin typeface="Cambria Math" panose="02040503050406030204" pitchFamily="18" charset="0"/>
                                      </a:rPr>
                                      <m:t>2</m:t>
                                    </m:r>
                                  </m:den>
                                </m:f>
                                <m:r>
                                  <a:rPr lang="en-US" altLang="zh-TW" sz="2000" i="1">
                                    <a:solidFill>
                                      <a:schemeClr val="tx1"/>
                                    </a:solidFill>
                                    <a:latin typeface="Cambria Math" panose="02040503050406030204" pitchFamily="18" charset="0"/>
                                  </a:rPr>
                                  <m:t>∑</m:t>
                                </m:r>
                                <m:sSup>
                                  <m:sSupPr>
                                    <m:ctrlPr>
                                      <a:rPr lang="zh-TW" altLang="zh-TW" sz="2000" i="1">
                                        <a:solidFill>
                                          <a:schemeClr val="tx1"/>
                                        </a:solidFill>
                                        <a:latin typeface="Cambria Math" panose="02040503050406030204" pitchFamily="18" charset="0"/>
                                      </a:rPr>
                                    </m:ctrlPr>
                                  </m:sSupPr>
                                  <m:e>
                                    <m:d>
                                      <m:dPr>
                                        <m:ctrlPr>
                                          <a:rPr lang="zh-TW" altLang="zh-TW" sz="2000" i="1">
                                            <a:solidFill>
                                              <a:schemeClr val="tx1"/>
                                            </a:solidFill>
                                            <a:latin typeface="Cambria Math" panose="02040503050406030204" pitchFamily="18" charset="0"/>
                                          </a:rPr>
                                        </m:ctrlPr>
                                      </m:dPr>
                                      <m:e>
                                        <m:sSub>
                                          <m:sSubPr>
                                            <m:ctrlPr>
                                              <a:rPr lang="zh-TW" altLang="zh-TW" sz="2000" i="1">
                                                <a:solidFill>
                                                  <a:schemeClr val="tx1"/>
                                                </a:solidFill>
                                                <a:latin typeface="Cambria Math" panose="02040503050406030204" pitchFamily="18" charset="0"/>
                                              </a:rPr>
                                            </m:ctrlPr>
                                          </m:sSubPr>
                                          <m:e>
                                            <m:acc>
                                              <m:accPr>
                                                <m:chr m:val="̂"/>
                                                <m:ctrlPr>
                                                  <a:rPr lang="zh-TW" altLang="zh-TW" sz="2000" i="1">
                                                    <a:solidFill>
                                                      <a:schemeClr val="tx1"/>
                                                    </a:solidFill>
                                                    <a:latin typeface="Cambria Math" panose="02040503050406030204" pitchFamily="18" charset="0"/>
                                                  </a:rPr>
                                                </m:ctrlPr>
                                              </m:accPr>
                                              <m:e>
                                                <m:r>
                                                  <a:rPr lang="en-US" altLang="zh-TW" sz="2000" i="1">
                                                    <a:solidFill>
                                                      <a:schemeClr val="tx1"/>
                                                    </a:solidFill>
                                                    <a:latin typeface="Cambria Math" panose="02040503050406030204" pitchFamily="18" charset="0"/>
                                                  </a:rPr>
                                                  <m:t>𝑦</m:t>
                                                </m:r>
                                              </m:e>
                                            </m:acc>
                                          </m:e>
                                          <m:sub>
                                            <m:r>
                                              <a:rPr lang="en-US" altLang="zh-TW" sz="2000" i="1">
                                                <a:solidFill>
                                                  <a:schemeClr val="tx1"/>
                                                </a:solidFill>
                                                <a:latin typeface="Cambria Math" panose="02040503050406030204" pitchFamily="18" charset="0"/>
                                              </a:rPr>
                                              <m:t>𝑖</m:t>
                                            </m:r>
                                          </m:sub>
                                        </m:sSub>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𝑦</m:t>
                                            </m:r>
                                          </m:e>
                                          <m:sub>
                                            <m:r>
                                              <a:rPr lang="en-US" altLang="zh-TW" sz="2000" i="1">
                                                <a:solidFill>
                                                  <a:schemeClr val="tx1"/>
                                                </a:solidFill>
                                                <a:latin typeface="Cambria Math" panose="02040503050406030204" pitchFamily="18" charset="0"/>
                                              </a:rPr>
                                              <m:t>𝑖</m:t>
                                            </m:r>
                                          </m:sub>
                                        </m:sSub>
                                      </m:e>
                                    </m:d>
                                  </m:e>
                                  <m:sup>
                                    <m:r>
                                      <a:rPr lang="en-US" altLang="zh-TW" sz="2000" i="1">
                                        <a:solidFill>
                                          <a:schemeClr val="tx1"/>
                                        </a:solidFill>
                                        <a:latin typeface="Cambria Math" panose="02040503050406030204" pitchFamily="18" charset="0"/>
                                      </a:rPr>
                                      <m:t>2</m:t>
                                    </m:r>
                                  </m:sup>
                                </m:sSup>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𝜆</m:t>
                                </m:r>
                                <m:sSub>
                                  <m:sSubPr>
                                    <m:ctrlPr>
                                      <a:rPr lang="zh-TW" altLang="zh-TW" sz="2000" i="1">
                                        <a:solidFill>
                                          <a:schemeClr val="tx1"/>
                                        </a:solidFill>
                                        <a:latin typeface="Cambria Math" panose="02040503050406030204" pitchFamily="18" charset="0"/>
                                      </a:rPr>
                                    </m:ctrlPr>
                                  </m:sSubPr>
                                  <m:e>
                                    <m:d>
                                      <m:dPr>
                                        <m:begChr m:val="‖"/>
                                        <m:endChr m:val="‖"/>
                                        <m:ctrlPr>
                                          <a:rPr lang="zh-TW" altLang="zh-TW" sz="2000" i="1">
                                            <a:solidFill>
                                              <a:schemeClr val="tx1"/>
                                            </a:solidFill>
                                            <a:latin typeface="Cambria Math" panose="02040503050406030204" pitchFamily="18" charset="0"/>
                                          </a:rPr>
                                        </m:ctrlPr>
                                      </m:dPr>
                                      <m:e>
                                        <m:r>
                                          <m:rPr>
                                            <m:sty m:val="p"/>
                                          </m:rPr>
                                          <a:rPr lang="en-US" altLang="zh-TW" sz="2000">
                                            <a:solidFill>
                                              <a:schemeClr val="tx1"/>
                                            </a:solidFill>
                                            <a:latin typeface="Cambria Math" panose="02040503050406030204" pitchFamily="18" charset="0"/>
                                          </a:rPr>
                                          <m:t>β</m:t>
                                        </m:r>
                                      </m:e>
                                    </m:d>
                                  </m:e>
                                  <m:sub>
                                    <m:r>
                                      <a:rPr lang="en-US" altLang="zh-TW" sz="2000" i="1">
                                        <a:solidFill>
                                          <a:schemeClr val="tx1"/>
                                        </a:solidFill>
                                        <a:latin typeface="Cambria Math" panose="02040503050406030204" pitchFamily="18" charset="0"/>
                                      </a:rPr>
                                      <m:t>1</m:t>
                                    </m:r>
                                  </m:sub>
                                </m:sSub>
                              </m:e>
                            </m:d>
                          </m:e>
                        </m:func>
                      </m:e>
                    </m:func>
                  </m:oMath>
                </a14:m>
                <a:endParaRPr lang="en-US" altLang="zh-TW"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TW" sz="2400" dirty="0">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Ridge regression </a:t>
                </a:r>
                <a:r>
                  <a:rPr lang="en-US" altLang="zh-TW" sz="2400" dirty="0">
                    <a:solidFill>
                      <a:srgbClr val="FF0000"/>
                    </a:solidFill>
                    <a:latin typeface="Times New Roman" panose="02020603050405020304" pitchFamily="18" charset="0"/>
                    <a:cs typeface="Times New Roman" panose="02020603050405020304" pitchFamily="18" charset="0"/>
                  </a:rPr>
                  <a:t>(</a:t>
                </a:r>
                <a:r>
                  <a:rPr lang="en-US" altLang="zh-TW" sz="2400" dirty="0" smtClean="0">
                    <a:solidFill>
                      <a:srgbClr val="FF0000"/>
                    </a:solidFill>
                    <a:latin typeface="Times New Roman" panose="02020603050405020304" pitchFamily="18" charset="0"/>
                    <a:cs typeface="Times New Roman" panose="02020603050405020304" pitchFamily="18" charset="0"/>
                  </a:rPr>
                  <a:t>L2-norm </a:t>
                </a:r>
                <a:r>
                  <a:rPr lang="en-US" altLang="zh-TW" sz="2400" dirty="0">
                    <a:solidFill>
                      <a:srgbClr val="FF0000"/>
                    </a:solidFill>
                    <a:latin typeface="Times New Roman" panose="02020603050405020304" pitchFamily="18" charset="0"/>
                    <a:cs typeface="Times New Roman" panose="02020603050405020304" pitchFamily="18" charset="0"/>
                  </a:rPr>
                  <a:t>regularization</a:t>
                </a:r>
                <a:r>
                  <a:rPr lang="en-US" altLang="zh-TW" sz="2400" dirty="0" smtClean="0">
                    <a:solidFill>
                      <a:srgbClr val="FF0000"/>
                    </a:solidFill>
                    <a:latin typeface="Times New Roman" panose="02020603050405020304" pitchFamily="18" charset="0"/>
                    <a:cs typeface="Times New Roman" panose="02020603050405020304" pitchFamily="18" charset="0"/>
                  </a:rPr>
                  <a:t>)</a:t>
                </a:r>
              </a:p>
              <a:p>
                <a:pPr lvl="1">
                  <a:buFont typeface="Wingdings" panose="05000000000000000000" pitchFamily="2" charset="2"/>
                  <a:buChar char="n"/>
                </a:pPr>
                <a:r>
                  <a:rPr lang="en-US" altLang="zh-TW" sz="20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altLang="zh-TW" sz="2000" smtClean="0">
                        <a:solidFill>
                          <a:schemeClr val="tx1"/>
                        </a:solidFill>
                        <a:latin typeface="Cambria Math" panose="02040503050406030204" pitchFamily="18" charset="0"/>
                      </a:rPr>
                      <m:t>β</m:t>
                    </m:r>
                    <m:r>
                      <a:rPr lang="en-US" altLang="zh-TW" sz="2000" i="1">
                        <a:solidFill>
                          <a:schemeClr val="tx1"/>
                        </a:solidFill>
                        <a:latin typeface="Cambria Math" panose="02040503050406030204" pitchFamily="18" charset="0"/>
                      </a:rPr>
                      <m:t>≔</m:t>
                    </m:r>
                    <m:func>
                      <m:funcPr>
                        <m:ctrlPr>
                          <a:rPr lang="zh-TW" altLang="zh-TW" sz="2000" i="1">
                            <a:solidFill>
                              <a:schemeClr val="tx1"/>
                            </a:solidFill>
                            <a:latin typeface="Cambria Math" panose="02040503050406030204" pitchFamily="18" charset="0"/>
                          </a:rPr>
                        </m:ctrlPr>
                      </m:funcPr>
                      <m:fName>
                        <m:r>
                          <m:rPr>
                            <m:sty m:val="p"/>
                          </m:rPr>
                          <a:rPr lang="en-US" altLang="zh-TW" sz="2000">
                            <a:solidFill>
                              <a:schemeClr val="tx1"/>
                            </a:solidFill>
                            <a:latin typeface="Cambria Math" panose="02040503050406030204" pitchFamily="18" charset="0"/>
                          </a:rPr>
                          <m:t>arg</m:t>
                        </m:r>
                      </m:fName>
                      <m:e>
                        <m:func>
                          <m:funcPr>
                            <m:ctrlPr>
                              <a:rPr lang="zh-TW" altLang="zh-TW" sz="2000" i="1">
                                <a:solidFill>
                                  <a:schemeClr val="tx1"/>
                                </a:solidFill>
                                <a:latin typeface="Cambria Math" panose="02040503050406030204" pitchFamily="18" charset="0"/>
                              </a:rPr>
                            </m:ctrlPr>
                          </m:funcPr>
                          <m:fName>
                            <m:limLow>
                              <m:limLowPr>
                                <m:ctrlPr>
                                  <a:rPr lang="zh-TW" altLang="zh-TW" sz="2000" i="1">
                                    <a:solidFill>
                                      <a:schemeClr val="tx1"/>
                                    </a:solidFill>
                                    <a:latin typeface="Cambria Math" panose="02040503050406030204" pitchFamily="18" charset="0"/>
                                  </a:rPr>
                                </m:ctrlPr>
                              </m:limLowPr>
                              <m:e>
                                <m:r>
                                  <m:rPr>
                                    <m:sty m:val="p"/>
                                  </m:rPr>
                                  <a:rPr lang="en-US" altLang="zh-TW" sz="2000">
                                    <a:solidFill>
                                      <a:schemeClr val="tx1"/>
                                    </a:solidFill>
                                    <a:latin typeface="Cambria Math" panose="02040503050406030204" pitchFamily="18" charset="0"/>
                                  </a:rPr>
                                  <m:t>min</m:t>
                                </m:r>
                              </m:e>
                              <m:lim>
                                <m:r>
                                  <m:rPr>
                                    <m:sty m:val="p"/>
                                  </m:rPr>
                                  <a:rPr lang="en-US" altLang="zh-TW" sz="2000">
                                    <a:solidFill>
                                      <a:schemeClr val="tx1"/>
                                    </a:solidFill>
                                    <a:latin typeface="Cambria Math" panose="02040503050406030204" pitchFamily="18" charset="0"/>
                                  </a:rPr>
                                  <m:t>β</m:t>
                                </m:r>
                              </m:lim>
                            </m:limLow>
                          </m:fName>
                          <m:e>
                            <m:d>
                              <m:dPr>
                                <m:begChr m:val="["/>
                                <m:endChr m:val="]"/>
                                <m:ctrlPr>
                                  <a:rPr lang="zh-TW" altLang="zh-TW" sz="2000" i="1">
                                    <a:solidFill>
                                      <a:schemeClr val="tx1"/>
                                    </a:solidFill>
                                    <a:latin typeface="Cambria Math" panose="02040503050406030204" pitchFamily="18" charset="0"/>
                                  </a:rPr>
                                </m:ctrlPr>
                              </m:dPr>
                              <m:e>
                                <m:f>
                                  <m:fPr>
                                    <m:ctrlPr>
                                      <a:rPr lang="zh-TW"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1</m:t>
                                    </m:r>
                                  </m:num>
                                  <m:den>
                                    <m:r>
                                      <a:rPr lang="en-US" altLang="zh-TW" sz="2000" i="1">
                                        <a:solidFill>
                                          <a:schemeClr val="tx1"/>
                                        </a:solidFill>
                                        <a:latin typeface="Cambria Math" panose="02040503050406030204" pitchFamily="18" charset="0"/>
                                      </a:rPr>
                                      <m:t>2</m:t>
                                    </m:r>
                                  </m:den>
                                </m:f>
                                <m:r>
                                  <a:rPr lang="en-US" altLang="zh-TW" sz="2000" i="1">
                                    <a:solidFill>
                                      <a:schemeClr val="tx1"/>
                                    </a:solidFill>
                                    <a:latin typeface="Cambria Math" panose="02040503050406030204" pitchFamily="18" charset="0"/>
                                  </a:rPr>
                                  <m:t>∑</m:t>
                                </m:r>
                                <m:sSup>
                                  <m:sSupPr>
                                    <m:ctrlPr>
                                      <a:rPr lang="zh-TW" altLang="zh-TW" sz="2000" i="1">
                                        <a:solidFill>
                                          <a:schemeClr val="tx1"/>
                                        </a:solidFill>
                                        <a:latin typeface="Cambria Math" panose="02040503050406030204" pitchFamily="18" charset="0"/>
                                      </a:rPr>
                                    </m:ctrlPr>
                                  </m:sSupPr>
                                  <m:e>
                                    <m:d>
                                      <m:dPr>
                                        <m:ctrlPr>
                                          <a:rPr lang="zh-TW" altLang="zh-TW" sz="2000" i="1">
                                            <a:solidFill>
                                              <a:schemeClr val="tx1"/>
                                            </a:solidFill>
                                            <a:latin typeface="Cambria Math" panose="02040503050406030204" pitchFamily="18" charset="0"/>
                                          </a:rPr>
                                        </m:ctrlPr>
                                      </m:dPr>
                                      <m:e>
                                        <m:sSub>
                                          <m:sSubPr>
                                            <m:ctrlPr>
                                              <a:rPr lang="zh-TW" altLang="zh-TW" sz="2000" i="1">
                                                <a:solidFill>
                                                  <a:schemeClr val="tx1"/>
                                                </a:solidFill>
                                                <a:latin typeface="Cambria Math" panose="02040503050406030204" pitchFamily="18" charset="0"/>
                                              </a:rPr>
                                            </m:ctrlPr>
                                          </m:sSubPr>
                                          <m:e>
                                            <m:acc>
                                              <m:accPr>
                                                <m:chr m:val="̂"/>
                                                <m:ctrlPr>
                                                  <a:rPr lang="zh-TW" altLang="zh-TW" sz="2000" i="1">
                                                    <a:solidFill>
                                                      <a:schemeClr val="tx1"/>
                                                    </a:solidFill>
                                                    <a:latin typeface="Cambria Math" panose="02040503050406030204" pitchFamily="18" charset="0"/>
                                                  </a:rPr>
                                                </m:ctrlPr>
                                              </m:accPr>
                                              <m:e>
                                                <m:r>
                                                  <a:rPr lang="en-US" altLang="zh-TW" sz="2000" i="1">
                                                    <a:solidFill>
                                                      <a:schemeClr val="tx1"/>
                                                    </a:solidFill>
                                                    <a:latin typeface="Cambria Math" panose="02040503050406030204" pitchFamily="18" charset="0"/>
                                                  </a:rPr>
                                                  <m:t>𝑦</m:t>
                                                </m:r>
                                              </m:e>
                                            </m:acc>
                                          </m:e>
                                          <m:sub>
                                            <m:r>
                                              <a:rPr lang="en-US" altLang="zh-TW" sz="2000" i="1">
                                                <a:solidFill>
                                                  <a:schemeClr val="tx1"/>
                                                </a:solidFill>
                                                <a:latin typeface="Cambria Math" panose="02040503050406030204" pitchFamily="18" charset="0"/>
                                              </a:rPr>
                                              <m:t>𝑖</m:t>
                                            </m:r>
                                          </m:sub>
                                        </m:sSub>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𝑦</m:t>
                                            </m:r>
                                          </m:e>
                                          <m:sub>
                                            <m:r>
                                              <a:rPr lang="en-US" altLang="zh-TW" sz="2000" i="1">
                                                <a:solidFill>
                                                  <a:schemeClr val="tx1"/>
                                                </a:solidFill>
                                                <a:latin typeface="Cambria Math" panose="02040503050406030204" pitchFamily="18" charset="0"/>
                                              </a:rPr>
                                              <m:t>𝑖</m:t>
                                            </m:r>
                                          </m:sub>
                                        </m:sSub>
                                      </m:e>
                                    </m:d>
                                  </m:e>
                                  <m:sup>
                                    <m:r>
                                      <a:rPr lang="en-US" altLang="zh-TW" sz="2000" i="1">
                                        <a:solidFill>
                                          <a:schemeClr val="tx1"/>
                                        </a:solidFill>
                                        <a:latin typeface="Cambria Math" panose="02040503050406030204" pitchFamily="18" charset="0"/>
                                      </a:rPr>
                                      <m:t>2</m:t>
                                    </m:r>
                                  </m:sup>
                                </m:sSup>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𝜆</m:t>
                                </m:r>
                                <m:sSub>
                                  <m:sSubPr>
                                    <m:ctrlPr>
                                      <a:rPr lang="zh-TW" altLang="zh-TW" sz="2000" i="1">
                                        <a:solidFill>
                                          <a:schemeClr val="tx1"/>
                                        </a:solidFill>
                                        <a:latin typeface="Cambria Math" panose="02040503050406030204" pitchFamily="18" charset="0"/>
                                      </a:rPr>
                                    </m:ctrlPr>
                                  </m:sSubPr>
                                  <m:e>
                                    <m:d>
                                      <m:dPr>
                                        <m:begChr m:val="‖"/>
                                        <m:endChr m:val="‖"/>
                                        <m:ctrlPr>
                                          <a:rPr lang="zh-TW" altLang="zh-TW" sz="2000" i="1">
                                            <a:solidFill>
                                              <a:schemeClr val="tx1"/>
                                            </a:solidFill>
                                            <a:latin typeface="Cambria Math" panose="02040503050406030204" pitchFamily="18" charset="0"/>
                                          </a:rPr>
                                        </m:ctrlPr>
                                      </m:dPr>
                                      <m:e>
                                        <m:r>
                                          <m:rPr>
                                            <m:sty m:val="p"/>
                                          </m:rPr>
                                          <a:rPr lang="en-US" altLang="zh-TW" sz="2000">
                                            <a:solidFill>
                                              <a:schemeClr val="tx1"/>
                                            </a:solidFill>
                                            <a:latin typeface="Cambria Math" panose="02040503050406030204" pitchFamily="18" charset="0"/>
                                          </a:rPr>
                                          <m:t>β</m:t>
                                        </m:r>
                                      </m:e>
                                    </m:d>
                                  </m:e>
                                  <m:sub>
                                    <m:r>
                                      <a:rPr lang="en-US" altLang="zh-TW" sz="2000" b="0" i="1" smtClean="0">
                                        <a:solidFill>
                                          <a:schemeClr val="tx1"/>
                                        </a:solidFill>
                                        <a:latin typeface="Cambria Math" panose="02040503050406030204" pitchFamily="18" charset="0"/>
                                      </a:rPr>
                                      <m:t>2</m:t>
                                    </m:r>
                                  </m:sub>
                                </m:sSub>
                              </m:e>
                            </m:d>
                          </m:e>
                        </m:func>
                      </m:e>
                    </m:func>
                  </m:oMath>
                </a14:m>
                <a:endParaRPr lang="en-US" altLang="zh-TW" sz="2000" dirty="0" smtClean="0">
                  <a:latin typeface="Times New Roman" panose="02020603050405020304" pitchFamily="18" charset="0"/>
                  <a:cs typeface="Times New Roman" panose="02020603050405020304" pitchFamily="18" charset="0"/>
                </a:endParaRPr>
              </a:p>
              <a:p>
                <a:pPr>
                  <a:buFont typeface="Wingdings" panose="05000000000000000000" pitchFamily="2" charset="2"/>
                  <a:buChar char="n"/>
                </a:pPr>
                <a:r>
                  <a:rPr lang="en-US" altLang="zh-TW" sz="2400" dirty="0">
                    <a:solidFill>
                      <a:srgbClr val="FF0000"/>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Elastic net regression </a:t>
                </a:r>
                <a:r>
                  <a:rPr lang="en-US" altLang="zh-TW" sz="2400" dirty="0">
                    <a:solidFill>
                      <a:srgbClr val="FF0000"/>
                    </a:solidFill>
                    <a:latin typeface="Times New Roman" panose="02020603050405020304" pitchFamily="18" charset="0"/>
                    <a:cs typeface="Times New Roman" panose="02020603050405020304" pitchFamily="18" charset="0"/>
                  </a:rPr>
                  <a:t>(L1-norm </a:t>
                </a:r>
                <a:r>
                  <a:rPr lang="en-US" altLang="zh-TW" sz="2400" dirty="0" smtClean="0">
                    <a:solidFill>
                      <a:srgbClr val="FF0000"/>
                    </a:solidFill>
                    <a:latin typeface="Times New Roman" panose="02020603050405020304" pitchFamily="18" charset="0"/>
                    <a:cs typeface="Times New Roman" panose="02020603050405020304" pitchFamily="18" charset="0"/>
                  </a:rPr>
                  <a:t>+ L2-norm regularization)</a:t>
                </a:r>
              </a:p>
              <a:p>
                <a:pPr lvl="1">
                  <a:buFont typeface="Wingdings" panose="05000000000000000000" pitchFamily="2" charset="2"/>
                  <a:buChar char="n"/>
                </a:pPr>
                <a14:m>
                  <m:oMath xmlns:m="http://schemas.openxmlformats.org/officeDocument/2006/math">
                    <m:r>
                      <a:rPr lang="en-US" altLang="zh-TW" sz="2000" b="0" i="0" smtClean="0">
                        <a:solidFill>
                          <a:schemeClr val="tx1"/>
                        </a:solidFill>
                        <a:latin typeface="Cambria Math" panose="02040503050406030204" pitchFamily="18" charset="0"/>
                      </a:rPr>
                      <m:t> </m:t>
                    </m:r>
                    <m:r>
                      <m:rPr>
                        <m:sty m:val="p"/>
                      </m:rPr>
                      <a:rPr lang="en-US" altLang="zh-TW" sz="2000">
                        <a:solidFill>
                          <a:schemeClr val="tx1"/>
                        </a:solidFill>
                        <a:latin typeface="Cambria Math" panose="02040503050406030204" pitchFamily="18" charset="0"/>
                      </a:rPr>
                      <m:t>β</m:t>
                    </m:r>
                    <m:r>
                      <a:rPr lang="en-US" altLang="zh-TW" sz="2000" i="1">
                        <a:solidFill>
                          <a:schemeClr val="tx1"/>
                        </a:solidFill>
                        <a:latin typeface="Cambria Math" panose="02040503050406030204" pitchFamily="18" charset="0"/>
                      </a:rPr>
                      <m:t>≔</m:t>
                    </m:r>
                    <m:func>
                      <m:funcPr>
                        <m:ctrlPr>
                          <a:rPr lang="zh-TW" altLang="zh-TW" sz="2000" i="1">
                            <a:solidFill>
                              <a:schemeClr val="tx1"/>
                            </a:solidFill>
                            <a:latin typeface="Cambria Math" panose="02040503050406030204" pitchFamily="18" charset="0"/>
                          </a:rPr>
                        </m:ctrlPr>
                      </m:funcPr>
                      <m:fName>
                        <m:r>
                          <m:rPr>
                            <m:sty m:val="p"/>
                          </m:rPr>
                          <a:rPr lang="en-US" altLang="zh-TW" sz="2000">
                            <a:solidFill>
                              <a:schemeClr val="tx1"/>
                            </a:solidFill>
                            <a:latin typeface="Cambria Math" panose="02040503050406030204" pitchFamily="18" charset="0"/>
                          </a:rPr>
                          <m:t>arg</m:t>
                        </m:r>
                      </m:fName>
                      <m:e>
                        <m:func>
                          <m:funcPr>
                            <m:ctrlPr>
                              <a:rPr lang="zh-TW" altLang="zh-TW" sz="2000" i="1">
                                <a:solidFill>
                                  <a:schemeClr val="tx1"/>
                                </a:solidFill>
                                <a:latin typeface="Cambria Math" panose="02040503050406030204" pitchFamily="18" charset="0"/>
                              </a:rPr>
                            </m:ctrlPr>
                          </m:funcPr>
                          <m:fName>
                            <m:limLow>
                              <m:limLowPr>
                                <m:ctrlPr>
                                  <a:rPr lang="zh-TW" altLang="zh-TW" sz="2000" i="1">
                                    <a:solidFill>
                                      <a:schemeClr val="tx1"/>
                                    </a:solidFill>
                                    <a:latin typeface="Cambria Math" panose="02040503050406030204" pitchFamily="18" charset="0"/>
                                  </a:rPr>
                                </m:ctrlPr>
                              </m:limLowPr>
                              <m:e>
                                <m:r>
                                  <m:rPr>
                                    <m:sty m:val="p"/>
                                  </m:rPr>
                                  <a:rPr lang="en-US" altLang="zh-TW" sz="2000">
                                    <a:solidFill>
                                      <a:schemeClr val="tx1"/>
                                    </a:solidFill>
                                    <a:latin typeface="Cambria Math" panose="02040503050406030204" pitchFamily="18" charset="0"/>
                                  </a:rPr>
                                  <m:t>min</m:t>
                                </m:r>
                              </m:e>
                              <m:lim>
                                <m:r>
                                  <m:rPr>
                                    <m:sty m:val="p"/>
                                  </m:rPr>
                                  <a:rPr lang="en-US" altLang="zh-TW" sz="2000">
                                    <a:solidFill>
                                      <a:schemeClr val="tx1"/>
                                    </a:solidFill>
                                    <a:latin typeface="Cambria Math" panose="02040503050406030204" pitchFamily="18" charset="0"/>
                                  </a:rPr>
                                  <m:t>β</m:t>
                                </m:r>
                              </m:lim>
                            </m:limLow>
                          </m:fName>
                          <m:e>
                            <m:d>
                              <m:dPr>
                                <m:begChr m:val="["/>
                                <m:endChr m:val="]"/>
                                <m:ctrlPr>
                                  <a:rPr lang="zh-TW" altLang="zh-TW" sz="2000" i="1">
                                    <a:solidFill>
                                      <a:schemeClr val="tx1"/>
                                    </a:solidFill>
                                    <a:latin typeface="Cambria Math" panose="02040503050406030204" pitchFamily="18" charset="0"/>
                                  </a:rPr>
                                </m:ctrlPr>
                              </m:dPr>
                              <m:e>
                                <m:f>
                                  <m:fPr>
                                    <m:ctrlPr>
                                      <a:rPr lang="zh-TW" altLang="zh-TW" sz="2000" i="1">
                                        <a:solidFill>
                                          <a:schemeClr val="tx1"/>
                                        </a:solidFill>
                                        <a:latin typeface="Cambria Math" panose="02040503050406030204" pitchFamily="18" charset="0"/>
                                      </a:rPr>
                                    </m:ctrlPr>
                                  </m:fPr>
                                  <m:num>
                                    <m:r>
                                      <a:rPr lang="en-US" altLang="zh-TW" sz="2000" i="1">
                                        <a:solidFill>
                                          <a:schemeClr val="tx1"/>
                                        </a:solidFill>
                                        <a:latin typeface="Cambria Math" panose="02040503050406030204" pitchFamily="18" charset="0"/>
                                      </a:rPr>
                                      <m:t>1</m:t>
                                    </m:r>
                                  </m:num>
                                  <m:den>
                                    <m:r>
                                      <a:rPr lang="en-US" altLang="zh-TW" sz="2000" i="1">
                                        <a:solidFill>
                                          <a:schemeClr val="tx1"/>
                                        </a:solidFill>
                                        <a:latin typeface="Cambria Math" panose="02040503050406030204" pitchFamily="18" charset="0"/>
                                      </a:rPr>
                                      <m:t>2</m:t>
                                    </m:r>
                                  </m:den>
                                </m:f>
                                <m:r>
                                  <a:rPr lang="en-US" altLang="zh-TW" sz="2000" i="1">
                                    <a:solidFill>
                                      <a:schemeClr val="tx1"/>
                                    </a:solidFill>
                                    <a:latin typeface="Cambria Math" panose="02040503050406030204" pitchFamily="18" charset="0"/>
                                  </a:rPr>
                                  <m:t>∑</m:t>
                                </m:r>
                                <m:sSup>
                                  <m:sSupPr>
                                    <m:ctrlPr>
                                      <a:rPr lang="zh-TW" altLang="zh-TW" sz="2000" i="1">
                                        <a:solidFill>
                                          <a:schemeClr val="tx1"/>
                                        </a:solidFill>
                                        <a:latin typeface="Cambria Math" panose="02040503050406030204" pitchFamily="18" charset="0"/>
                                      </a:rPr>
                                    </m:ctrlPr>
                                  </m:sSupPr>
                                  <m:e>
                                    <m:d>
                                      <m:dPr>
                                        <m:ctrlPr>
                                          <a:rPr lang="zh-TW" altLang="zh-TW" sz="2000" i="1">
                                            <a:solidFill>
                                              <a:schemeClr val="tx1"/>
                                            </a:solidFill>
                                            <a:latin typeface="Cambria Math" panose="02040503050406030204" pitchFamily="18" charset="0"/>
                                          </a:rPr>
                                        </m:ctrlPr>
                                      </m:dPr>
                                      <m:e>
                                        <m:sSub>
                                          <m:sSubPr>
                                            <m:ctrlPr>
                                              <a:rPr lang="zh-TW" altLang="zh-TW" sz="2000" i="1">
                                                <a:solidFill>
                                                  <a:schemeClr val="tx1"/>
                                                </a:solidFill>
                                                <a:latin typeface="Cambria Math" panose="02040503050406030204" pitchFamily="18" charset="0"/>
                                              </a:rPr>
                                            </m:ctrlPr>
                                          </m:sSubPr>
                                          <m:e>
                                            <m:acc>
                                              <m:accPr>
                                                <m:chr m:val="̂"/>
                                                <m:ctrlPr>
                                                  <a:rPr lang="zh-TW" altLang="zh-TW" sz="2000" i="1">
                                                    <a:solidFill>
                                                      <a:schemeClr val="tx1"/>
                                                    </a:solidFill>
                                                    <a:latin typeface="Cambria Math" panose="02040503050406030204" pitchFamily="18" charset="0"/>
                                                  </a:rPr>
                                                </m:ctrlPr>
                                              </m:accPr>
                                              <m:e>
                                                <m:r>
                                                  <a:rPr lang="en-US" altLang="zh-TW" sz="2000" i="1">
                                                    <a:solidFill>
                                                      <a:schemeClr val="tx1"/>
                                                    </a:solidFill>
                                                    <a:latin typeface="Cambria Math" panose="02040503050406030204" pitchFamily="18" charset="0"/>
                                                  </a:rPr>
                                                  <m:t>𝑦</m:t>
                                                </m:r>
                                              </m:e>
                                            </m:acc>
                                          </m:e>
                                          <m:sub>
                                            <m:r>
                                              <a:rPr lang="en-US" altLang="zh-TW" sz="2000" i="1">
                                                <a:solidFill>
                                                  <a:schemeClr val="tx1"/>
                                                </a:solidFill>
                                                <a:latin typeface="Cambria Math" panose="02040503050406030204" pitchFamily="18" charset="0"/>
                                              </a:rPr>
                                              <m:t>𝑖</m:t>
                                            </m:r>
                                          </m:sub>
                                        </m:sSub>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𝑦</m:t>
                                            </m:r>
                                          </m:e>
                                          <m:sub>
                                            <m:r>
                                              <a:rPr lang="en-US" altLang="zh-TW" sz="2000" i="1">
                                                <a:solidFill>
                                                  <a:schemeClr val="tx1"/>
                                                </a:solidFill>
                                                <a:latin typeface="Cambria Math" panose="02040503050406030204" pitchFamily="18" charset="0"/>
                                              </a:rPr>
                                              <m:t>𝑖</m:t>
                                            </m:r>
                                          </m:sub>
                                        </m:sSub>
                                      </m:e>
                                    </m:d>
                                  </m:e>
                                  <m:sup>
                                    <m:r>
                                      <a:rPr lang="en-US" altLang="zh-TW" sz="2000" i="1">
                                        <a:solidFill>
                                          <a:schemeClr val="tx1"/>
                                        </a:solidFill>
                                        <a:latin typeface="Cambria Math" panose="02040503050406030204" pitchFamily="18" charset="0"/>
                                      </a:rPr>
                                      <m:t>2</m:t>
                                    </m:r>
                                  </m:sup>
                                </m:sSup>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𝜆</m:t>
                                    </m:r>
                                  </m:e>
                                  <m:sub>
                                    <m:r>
                                      <a:rPr lang="en-US" altLang="zh-TW" sz="2000" i="1">
                                        <a:solidFill>
                                          <a:schemeClr val="tx1"/>
                                        </a:solidFill>
                                        <a:latin typeface="Cambria Math" panose="02040503050406030204" pitchFamily="18" charset="0"/>
                                      </a:rPr>
                                      <m:t>1</m:t>
                                    </m:r>
                                  </m:sub>
                                </m:sSub>
                                <m:sSub>
                                  <m:sSubPr>
                                    <m:ctrlPr>
                                      <a:rPr lang="zh-TW" altLang="zh-TW" sz="2000" i="1">
                                        <a:solidFill>
                                          <a:schemeClr val="tx1"/>
                                        </a:solidFill>
                                        <a:latin typeface="Cambria Math" panose="02040503050406030204" pitchFamily="18" charset="0"/>
                                      </a:rPr>
                                    </m:ctrlPr>
                                  </m:sSubPr>
                                  <m:e>
                                    <m:d>
                                      <m:dPr>
                                        <m:begChr m:val="‖"/>
                                        <m:endChr m:val="‖"/>
                                        <m:ctrlPr>
                                          <a:rPr lang="zh-TW" altLang="zh-TW" sz="2000" i="1">
                                            <a:solidFill>
                                              <a:schemeClr val="tx1"/>
                                            </a:solidFill>
                                            <a:latin typeface="Cambria Math" panose="02040503050406030204" pitchFamily="18" charset="0"/>
                                          </a:rPr>
                                        </m:ctrlPr>
                                      </m:dPr>
                                      <m:e>
                                        <m:r>
                                          <m:rPr>
                                            <m:sty m:val="p"/>
                                          </m:rPr>
                                          <a:rPr lang="en-US" altLang="zh-TW" sz="2000">
                                            <a:solidFill>
                                              <a:schemeClr val="tx1"/>
                                            </a:solidFill>
                                            <a:latin typeface="Cambria Math" panose="02040503050406030204" pitchFamily="18" charset="0"/>
                                          </a:rPr>
                                          <m:t>β</m:t>
                                        </m:r>
                                      </m:e>
                                    </m:d>
                                  </m:e>
                                  <m:sub>
                                    <m:r>
                                      <a:rPr lang="en-US" altLang="zh-TW" sz="2000" i="1">
                                        <a:solidFill>
                                          <a:schemeClr val="tx1"/>
                                        </a:solidFill>
                                        <a:latin typeface="Cambria Math" panose="02040503050406030204" pitchFamily="18" charset="0"/>
                                      </a:rPr>
                                      <m:t>1</m:t>
                                    </m:r>
                                  </m:sub>
                                </m:sSub>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𝜆</m:t>
                                    </m:r>
                                  </m:e>
                                  <m:sub>
                                    <m:r>
                                      <a:rPr lang="en-US" altLang="zh-TW" sz="2000" i="1">
                                        <a:solidFill>
                                          <a:schemeClr val="tx1"/>
                                        </a:solidFill>
                                        <a:latin typeface="Cambria Math" panose="02040503050406030204" pitchFamily="18" charset="0"/>
                                      </a:rPr>
                                      <m:t>2</m:t>
                                    </m:r>
                                  </m:sub>
                                </m:sSub>
                                <m:sSub>
                                  <m:sSubPr>
                                    <m:ctrlPr>
                                      <a:rPr lang="zh-TW" altLang="zh-TW" sz="2000" i="1">
                                        <a:solidFill>
                                          <a:schemeClr val="tx1"/>
                                        </a:solidFill>
                                        <a:latin typeface="Cambria Math" panose="02040503050406030204" pitchFamily="18" charset="0"/>
                                      </a:rPr>
                                    </m:ctrlPr>
                                  </m:sSubPr>
                                  <m:e>
                                    <m:d>
                                      <m:dPr>
                                        <m:begChr m:val="‖"/>
                                        <m:endChr m:val="‖"/>
                                        <m:ctrlPr>
                                          <a:rPr lang="zh-TW" altLang="zh-TW" sz="2000" i="1">
                                            <a:solidFill>
                                              <a:schemeClr val="tx1"/>
                                            </a:solidFill>
                                            <a:latin typeface="Cambria Math" panose="02040503050406030204" pitchFamily="18" charset="0"/>
                                          </a:rPr>
                                        </m:ctrlPr>
                                      </m:dPr>
                                      <m:e>
                                        <m:r>
                                          <m:rPr>
                                            <m:sty m:val="p"/>
                                          </m:rPr>
                                          <a:rPr lang="en-US" altLang="zh-TW" sz="2000">
                                            <a:solidFill>
                                              <a:schemeClr val="tx1"/>
                                            </a:solidFill>
                                            <a:latin typeface="Cambria Math" panose="02040503050406030204" pitchFamily="18" charset="0"/>
                                          </a:rPr>
                                          <m:t>β</m:t>
                                        </m:r>
                                      </m:e>
                                    </m:d>
                                  </m:e>
                                  <m:sub>
                                    <m:r>
                                      <a:rPr lang="en-US" altLang="zh-TW" sz="2000" b="0" i="1" smtClean="0">
                                        <a:solidFill>
                                          <a:schemeClr val="tx1"/>
                                        </a:solidFill>
                                        <a:latin typeface="Cambria Math" panose="02040503050406030204" pitchFamily="18" charset="0"/>
                                      </a:rPr>
                                      <m:t>2</m:t>
                                    </m:r>
                                  </m:sub>
                                </m:sSub>
                              </m:e>
                            </m:d>
                          </m:e>
                        </m:func>
                      </m:e>
                    </m:func>
                  </m:oMath>
                </a14:m>
                <a:endParaRPr lang="zh-TW" altLang="en-US" sz="2000" dirty="0">
                  <a:latin typeface="Times New Roman" panose="02020603050405020304" pitchFamily="18" charset="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697" t="-2273"/>
                </a:stretch>
              </a:blipFill>
            </p:spPr>
            <p:txBody>
              <a:bodyPr/>
              <a:lstStyle/>
              <a:p>
                <a:r>
                  <a:rPr lang="zh-TW" altLang="en-US">
                    <a:noFill/>
                  </a:rPr>
                  <a:t> </a:t>
                </a:r>
              </a:p>
            </p:txBody>
          </p:sp>
        </mc:Fallback>
      </mc:AlternateContent>
      <p:sp>
        <p:nvSpPr>
          <p:cNvPr id="4" name="投影片編號版面配置區 3"/>
          <p:cNvSpPr>
            <a:spLocks noGrp="1"/>
          </p:cNvSpPr>
          <p:nvPr>
            <p:ph type="sldNum" sz="quarter" idx="12"/>
          </p:nvPr>
        </p:nvSpPr>
        <p:spPr/>
        <p:txBody>
          <a:bodyPr/>
          <a:lstStyle/>
          <a:p>
            <a:fld id="{80F6A09D-159B-4313-80A4-EA0632F358DB}" type="slidenum">
              <a:rPr lang="zh-TW" altLang="en-US" smtClean="0"/>
              <a:t>19</a:t>
            </a:fld>
            <a:endParaRPr lang="zh-TW" altLang="en-US"/>
          </a:p>
        </p:txBody>
      </p:sp>
    </p:spTree>
    <p:extLst>
      <p:ext uri="{BB962C8B-B14F-4D97-AF65-F5344CB8AC3E}">
        <p14:creationId xmlns:p14="http://schemas.microsoft.com/office/powerpoint/2010/main" val="4415576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solidFill>
                  <a:schemeClr val="tx1"/>
                </a:solidFill>
                <a:latin typeface="標楷體" panose="03000509000000000000" pitchFamily="65" charset="-120"/>
                <a:ea typeface="標楷體" panose="03000509000000000000" pitchFamily="65" charset="-120"/>
              </a:rPr>
              <a:t> 緒論</a:t>
            </a:r>
            <a:endParaRPr lang="en-US" altLang="zh-TW" sz="32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tx1"/>
                </a:solidFill>
                <a:latin typeface="標楷體" panose="03000509000000000000" pitchFamily="65" charset="-120"/>
                <a:ea typeface="標楷體" panose="03000509000000000000" pitchFamily="65" charset="-120"/>
              </a:rPr>
              <a:t> 相關研究</a:t>
            </a:r>
            <a:endParaRPr lang="en-US" altLang="zh-TW" sz="32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tx1"/>
                </a:solidFill>
                <a:latin typeface="標楷體" panose="03000509000000000000" pitchFamily="65" charset="-120"/>
                <a:ea typeface="標楷體" panose="03000509000000000000" pitchFamily="65" charset="-120"/>
              </a:rPr>
              <a:t> 資料集介紹與特徵設計</a:t>
            </a:r>
            <a:endParaRPr lang="en-US" altLang="zh-TW" sz="32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tx1"/>
                </a:solidFill>
                <a:latin typeface="標楷體" panose="03000509000000000000" pitchFamily="65" charset="-120"/>
                <a:ea typeface="標楷體" panose="03000509000000000000" pitchFamily="65" charset="-120"/>
              </a:rPr>
              <a:t> 預測使用者個人資訊與個性之方法</a:t>
            </a:r>
            <a:endParaRPr lang="en-US" altLang="zh-TW" sz="32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tx1"/>
                </a:solidFill>
                <a:latin typeface="標楷體" panose="03000509000000000000" pitchFamily="65" charset="-120"/>
                <a:ea typeface="標楷體" panose="03000509000000000000" pitchFamily="65" charset="-120"/>
              </a:rPr>
              <a:t> 實驗結果與分析</a:t>
            </a:r>
            <a:endParaRPr lang="en-US" altLang="zh-TW" sz="32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tx1"/>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tx1"/>
                </a:solidFill>
                <a:latin typeface="標楷體" panose="03000509000000000000" pitchFamily="65" charset="-120"/>
                <a:ea typeface="標楷體" panose="03000509000000000000" pitchFamily="65" charset="-120"/>
              </a:rPr>
              <a:t> 結論與未來展望</a:t>
            </a:r>
            <a:endParaRPr lang="zh-TW" altLang="en-US" sz="3200" dirty="0">
              <a:solidFill>
                <a:schemeClr val="tx1"/>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2</a:t>
            </a:fld>
            <a:endParaRPr lang="zh-TW" altLang="en-US"/>
          </a:p>
        </p:txBody>
      </p:sp>
    </p:spTree>
    <p:extLst>
      <p:ext uri="{BB962C8B-B14F-4D97-AF65-F5344CB8AC3E}">
        <p14:creationId xmlns:p14="http://schemas.microsoft.com/office/powerpoint/2010/main" val="9659839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結合分群方法之監</a:t>
            </a:r>
            <a:r>
              <a:rPr lang="zh-TW" altLang="en-US" sz="4400" dirty="0">
                <a:latin typeface="標楷體" panose="03000509000000000000" pitchFamily="65" charset="-120"/>
                <a:ea typeface="標楷體" panose="03000509000000000000" pitchFamily="65" charset="-120"/>
              </a:rPr>
              <a:t>督式學習</a:t>
            </a: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a:xfrm>
                <a:off x="1097280" y="1845734"/>
                <a:ext cx="10058400" cy="2510509"/>
              </a:xfrm>
            </p:spPr>
            <p:txBody>
              <a:bodyPr>
                <a:normAutofit/>
              </a:bodyPr>
              <a:lstStyle/>
              <a:p>
                <a:pPr>
                  <a:buFont typeface="Wingdings" panose="05000000000000000000" pitchFamily="2" charset="2"/>
                  <a:buChar char="n"/>
                </a:pPr>
                <a:r>
                  <a:rPr lang="zh-TW" altLang="en-US" sz="2400" dirty="0" smtClean="0">
                    <a:solidFill>
                      <a:schemeClr val="tx1"/>
                    </a:solidFill>
                    <a:latin typeface="Times New Roman" panose="02020603050405020304" pitchFamily="18" charset="0"/>
                    <a:cs typeface="Times New Roman" panose="02020603050405020304" pitchFamily="18" charset="0"/>
                  </a:rPr>
                  <a:t> </a:t>
                </a:r>
                <a:r>
                  <a:rPr lang="en-US" altLang="zh-TW" sz="2400" dirty="0" smtClean="0">
                    <a:solidFill>
                      <a:srgbClr val="FF0000"/>
                    </a:solidFill>
                    <a:latin typeface="Times New Roman" panose="02020603050405020304" pitchFamily="18" charset="0"/>
                    <a:cs typeface="Times New Roman" panose="02020603050405020304" pitchFamily="18" charset="0"/>
                  </a:rPr>
                  <a:t>k-means clustering</a:t>
                </a:r>
              </a:p>
              <a:p>
                <a:pPr>
                  <a:buFont typeface="Wingdings" panose="05000000000000000000" pitchFamily="2" charset="2"/>
                  <a:buChar char="n"/>
                </a:pPr>
                <a:endParaRPr lang="en-US" altLang="zh-TW" sz="1000" dirty="0" smtClean="0">
                  <a:solidFill>
                    <a:schemeClr val="tx1"/>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n"/>
                </a:pPr>
                <a14:m>
                  <m:oMath xmlns:m="http://schemas.openxmlformats.org/officeDocument/2006/math">
                    <m:r>
                      <a:rPr lang="en-US" altLang="zh-TW" sz="2000" b="0" i="0" smtClean="0">
                        <a:solidFill>
                          <a:schemeClr val="tx1"/>
                        </a:solidFill>
                        <a:latin typeface="Cambria Math" panose="02040503050406030204" pitchFamily="18" charset="0"/>
                      </a:rPr>
                      <m:t> </m:t>
                    </m:r>
                    <m:r>
                      <m:rPr>
                        <m:sty m:val="p"/>
                      </m:rPr>
                      <a:rPr lang="en-US" altLang="zh-TW" sz="2000" b="0" i="0" smtClean="0">
                        <a:solidFill>
                          <a:schemeClr val="tx1"/>
                        </a:solidFill>
                        <a:latin typeface="Cambria Math" panose="02040503050406030204" pitchFamily="18" charset="0"/>
                      </a:rPr>
                      <m:t>S</m:t>
                    </m:r>
                    <m:r>
                      <a:rPr lang="en-US" altLang="zh-TW" sz="2000" i="1">
                        <a:solidFill>
                          <a:schemeClr val="tx1"/>
                        </a:solidFill>
                        <a:latin typeface="Cambria Math" panose="02040503050406030204" pitchFamily="18" charset="0"/>
                      </a:rPr>
                      <m:t>≔</m:t>
                    </m:r>
                    <m:func>
                      <m:funcPr>
                        <m:ctrlPr>
                          <a:rPr lang="zh-TW" altLang="zh-TW" sz="2000" i="1">
                            <a:solidFill>
                              <a:schemeClr val="tx1"/>
                            </a:solidFill>
                            <a:latin typeface="Cambria Math" panose="02040503050406030204" pitchFamily="18" charset="0"/>
                          </a:rPr>
                        </m:ctrlPr>
                      </m:funcPr>
                      <m:fName>
                        <m:r>
                          <m:rPr>
                            <m:sty m:val="p"/>
                          </m:rPr>
                          <a:rPr lang="en-US" altLang="zh-TW" sz="2000">
                            <a:solidFill>
                              <a:schemeClr val="tx1"/>
                            </a:solidFill>
                            <a:latin typeface="Cambria Math" panose="02040503050406030204" pitchFamily="18" charset="0"/>
                          </a:rPr>
                          <m:t>arg</m:t>
                        </m:r>
                      </m:fName>
                      <m:e>
                        <m:func>
                          <m:funcPr>
                            <m:ctrlPr>
                              <a:rPr lang="zh-TW" altLang="zh-TW" sz="2000" i="1">
                                <a:solidFill>
                                  <a:schemeClr val="tx1"/>
                                </a:solidFill>
                                <a:latin typeface="Cambria Math" panose="02040503050406030204" pitchFamily="18" charset="0"/>
                              </a:rPr>
                            </m:ctrlPr>
                          </m:funcPr>
                          <m:fName>
                            <m:limLow>
                              <m:limLowPr>
                                <m:ctrlPr>
                                  <a:rPr lang="zh-TW" altLang="zh-TW" sz="2000" i="1">
                                    <a:solidFill>
                                      <a:schemeClr val="tx1"/>
                                    </a:solidFill>
                                    <a:latin typeface="Cambria Math" panose="02040503050406030204" pitchFamily="18" charset="0"/>
                                  </a:rPr>
                                </m:ctrlPr>
                              </m:limLowPr>
                              <m:e>
                                <m:r>
                                  <m:rPr>
                                    <m:sty m:val="p"/>
                                  </m:rPr>
                                  <a:rPr lang="en-US" altLang="zh-TW" sz="2000">
                                    <a:solidFill>
                                      <a:schemeClr val="tx1"/>
                                    </a:solidFill>
                                    <a:latin typeface="Cambria Math" panose="02040503050406030204" pitchFamily="18" charset="0"/>
                                  </a:rPr>
                                  <m:t>min</m:t>
                                </m:r>
                              </m:e>
                              <m:lim>
                                <m:r>
                                  <m:rPr>
                                    <m:sty m:val="p"/>
                                  </m:rPr>
                                  <a:rPr lang="en-US" altLang="zh-TW" sz="2000" b="0" i="0" smtClean="0">
                                    <a:solidFill>
                                      <a:schemeClr val="tx1"/>
                                    </a:solidFill>
                                    <a:latin typeface="Cambria Math" panose="02040503050406030204" pitchFamily="18" charset="0"/>
                                  </a:rPr>
                                  <m:t>S</m:t>
                                </m:r>
                              </m:lim>
                            </m:limLow>
                          </m:fName>
                          <m:e>
                            <m:nary>
                              <m:naryPr>
                                <m:chr m:val="∑"/>
                                <m:ctrlPr>
                                  <a:rPr lang="en-US" altLang="zh-TW" sz="2000" i="1" smtClean="0">
                                    <a:solidFill>
                                      <a:schemeClr val="tx1"/>
                                    </a:solidFill>
                                    <a:latin typeface="Cambria Math" panose="02040503050406030204" pitchFamily="18" charset="0"/>
                                  </a:rPr>
                                </m:ctrlPr>
                              </m:naryPr>
                              <m:sub>
                                <m:r>
                                  <m:rPr>
                                    <m:brk m:alnAt="23"/>
                                  </m:rPr>
                                  <a:rPr lang="en-US" altLang="zh-TW" sz="2000" b="0" i="1" smtClean="0">
                                    <a:solidFill>
                                      <a:schemeClr val="tx1"/>
                                    </a:solidFill>
                                    <a:latin typeface="Cambria Math" panose="02040503050406030204" pitchFamily="18" charset="0"/>
                                  </a:rPr>
                                  <m:t>𝑖</m:t>
                                </m:r>
                                <m:r>
                                  <a:rPr lang="en-US" altLang="zh-TW" sz="2000" b="0" i="1" smtClean="0">
                                    <a:solidFill>
                                      <a:schemeClr val="tx1"/>
                                    </a:solidFill>
                                    <a:latin typeface="Cambria Math" panose="02040503050406030204" pitchFamily="18" charset="0"/>
                                  </a:rPr>
                                  <m:t>=1</m:t>
                                </m:r>
                              </m:sub>
                              <m:sup>
                                <m:r>
                                  <a:rPr lang="en-US" altLang="zh-TW" sz="2000" b="0" i="1" smtClean="0">
                                    <a:solidFill>
                                      <a:schemeClr val="tx1"/>
                                    </a:solidFill>
                                    <a:latin typeface="Cambria Math" panose="02040503050406030204" pitchFamily="18" charset="0"/>
                                  </a:rPr>
                                  <m:t>𝑘</m:t>
                                </m:r>
                              </m:sup>
                              <m:e>
                                <m:nary>
                                  <m:naryPr>
                                    <m:chr m:val="∑"/>
                                    <m:supHide m:val="on"/>
                                    <m:ctrlPr>
                                      <a:rPr lang="en-US" altLang="zh-TW" sz="2000" i="1" smtClean="0">
                                        <a:solidFill>
                                          <a:schemeClr val="tx1"/>
                                        </a:solidFill>
                                        <a:latin typeface="Cambria Math" panose="02040503050406030204" pitchFamily="18" charset="0"/>
                                      </a:rPr>
                                    </m:ctrlPr>
                                  </m:naryPr>
                                  <m:sub>
                                    <m:r>
                                      <m:rPr>
                                        <m:brk m:alnAt="7"/>
                                      </m:rPr>
                                      <a:rPr lang="en-US" altLang="zh-TW" sz="2000" b="0" i="1" smtClean="0">
                                        <a:solidFill>
                                          <a:schemeClr val="tx1"/>
                                        </a:solidFill>
                                        <a:latin typeface="Cambria Math" panose="02040503050406030204" pitchFamily="18" charset="0"/>
                                      </a:rPr>
                                      <m:t>𝑥</m:t>
                                    </m:r>
                                    <m:r>
                                      <a:rPr lang="en-US" altLang="zh-TW" sz="2000" b="0" i="1" smtClean="0">
                                        <a:solidFill>
                                          <a:schemeClr val="tx1"/>
                                        </a:solidFill>
                                        <a:latin typeface="Cambria Math" panose="02040503050406030204" pitchFamily="18" charset="0"/>
                                        <a:ea typeface="Cambria Math" panose="02040503050406030204" pitchFamily="18" charset="0"/>
                                      </a:rPr>
                                      <m:t>∈</m:t>
                                    </m:r>
                                    <m:sSub>
                                      <m:sSubPr>
                                        <m:ctrlPr>
                                          <a:rPr lang="en-US" altLang="zh-TW" sz="2000" b="0" i="1" smtClean="0">
                                            <a:solidFill>
                                              <a:schemeClr val="tx1"/>
                                            </a:solidFill>
                                            <a:latin typeface="Cambria Math" panose="02040503050406030204" pitchFamily="18" charset="0"/>
                                            <a:ea typeface="Cambria Math" panose="02040503050406030204" pitchFamily="18" charset="0"/>
                                          </a:rPr>
                                        </m:ctrlPr>
                                      </m:sSubPr>
                                      <m:e>
                                        <m:r>
                                          <a:rPr lang="en-US" altLang="zh-TW" sz="2000" b="0" i="1" smtClean="0">
                                            <a:solidFill>
                                              <a:schemeClr val="tx1"/>
                                            </a:solidFill>
                                            <a:latin typeface="Cambria Math" panose="02040503050406030204" pitchFamily="18" charset="0"/>
                                            <a:ea typeface="Cambria Math" panose="02040503050406030204" pitchFamily="18" charset="0"/>
                                          </a:rPr>
                                          <m:t>𝑆</m:t>
                                        </m:r>
                                      </m:e>
                                      <m:sub>
                                        <m:r>
                                          <a:rPr lang="en-US" altLang="zh-TW" sz="2000" b="0" i="1" smtClean="0">
                                            <a:solidFill>
                                              <a:schemeClr val="tx1"/>
                                            </a:solidFill>
                                            <a:latin typeface="Cambria Math" panose="02040503050406030204" pitchFamily="18" charset="0"/>
                                            <a:ea typeface="Cambria Math" panose="02040503050406030204" pitchFamily="18" charset="0"/>
                                          </a:rPr>
                                          <m:t>𝑖</m:t>
                                        </m:r>
                                      </m:sub>
                                    </m:sSub>
                                  </m:sub>
                                  <m:sup/>
                                  <m:e>
                                    <m:sSup>
                                      <m:sSupPr>
                                        <m:ctrlPr>
                                          <a:rPr lang="en-US" altLang="zh-TW" sz="2000" i="1" smtClean="0">
                                            <a:solidFill>
                                              <a:schemeClr val="tx1"/>
                                            </a:solidFill>
                                            <a:latin typeface="Cambria Math" panose="02040503050406030204" pitchFamily="18" charset="0"/>
                                          </a:rPr>
                                        </m:ctrlPr>
                                      </m:sSupPr>
                                      <m:e>
                                        <m:d>
                                          <m:dPr>
                                            <m:begChr m:val="‖"/>
                                            <m:endChr m:val="‖"/>
                                            <m:ctrlPr>
                                              <a:rPr lang="en-US" altLang="zh-TW" sz="2000" i="1">
                                                <a:solidFill>
                                                  <a:schemeClr val="tx1"/>
                                                </a:solidFill>
                                                <a:latin typeface="Cambria Math" panose="02040503050406030204" pitchFamily="18" charset="0"/>
                                              </a:rPr>
                                            </m:ctrlPr>
                                          </m:dPr>
                                          <m:e>
                                            <m:r>
                                              <a:rPr lang="en-US" altLang="zh-TW" sz="2000" i="1">
                                                <a:solidFill>
                                                  <a:schemeClr val="tx1"/>
                                                </a:solidFill>
                                                <a:latin typeface="Cambria Math" panose="02040503050406030204" pitchFamily="18" charset="0"/>
                                              </a:rPr>
                                              <m:t>𝑥</m:t>
                                            </m:r>
                                            <m:r>
                                              <a:rPr lang="en-US" altLang="zh-TW" sz="2000" i="1">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𝜇</m:t>
                                                </m:r>
                                              </m:e>
                                              <m:sub>
                                                <m:r>
                                                  <a:rPr lang="en-US" altLang="zh-TW" sz="2000" i="1">
                                                    <a:solidFill>
                                                      <a:schemeClr val="tx1"/>
                                                    </a:solidFill>
                                                    <a:latin typeface="Cambria Math" panose="02040503050406030204" pitchFamily="18" charset="0"/>
                                                  </a:rPr>
                                                  <m:t>𝑖</m:t>
                                                </m:r>
                                              </m:sub>
                                            </m:sSub>
                                          </m:e>
                                        </m:d>
                                      </m:e>
                                      <m:sup>
                                        <m:r>
                                          <a:rPr lang="en-US" altLang="zh-TW" sz="2000" b="0" i="1" smtClean="0">
                                            <a:solidFill>
                                              <a:schemeClr val="tx1"/>
                                            </a:solidFill>
                                            <a:latin typeface="Cambria Math" panose="02040503050406030204" pitchFamily="18" charset="0"/>
                                          </a:rPr>
                                          <m:t>2</m:t>
                                        </m:r>
                                      </m:sup>
                                    </m:sSup>
                                  </m:e>
                                </m:nary>
                              </m:e>
                            </m:nary>
                          </m:e>
                        </m:func>
                      </m:e>
                    </m:func>
                  </m:oMath>
                </a14:m>
                <a:endParaRPr lang="en-US" altLang="zh-TW" sz="2000" dirty="0" smtClean="0">
                  <a:solidFill>
                    <a:schemeClr val="tx1"/>
                  </a:solidFill>
                </a:endParaRPr>
              </a:p>
              <a:p>
                <a:pPr lvl="1">
                  <a:buFont typeface="Wingdings" panose="05000000000000000000" pitchFamily="2" charset="2"/>
                  <a:buChar char="n"/>
                </a:pPr>
                <a14:m>
                  <m:oMath xmlns:m="http://schemas.openxmlformats.org/officeDocument/2006/math">
                    <m:sSub>
                      <m:sSubPr>
                        <m:ctrlPr>
                          <a:rPr lang="zh-TW" altLang="zh-TW" sz="2000" i="1" smtClean="0">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𝑥</m:t>
                        </m:r>
                      </m:e>
                      <m:sub>
                        <m:r>
                          <a:rPr lang="en-US" altLang="zh-TW" sz="2000" i="1">
                            <a:solidFill>
                              <a:schemeClr val="tx1"/>
                            </a:solidFill>
                            <a:latin typeface="Cambria Math" panose="02040503050406030204" pitchFamily="18" charset="0"/>
                          </a:rPr>
                          <m:t>1</m:t>
                        </m:r>
                      </m:sub>
                    </m:sSub>
                    <m:r>
                      <a:rPr lang="en-US" altLang="zh-TW" sz="2000" i="1">
                        <a:solidFill>
                          <a:schemeClr val="tx1"/>
                        </a:solidFill>
                        <a:latin typeface="Cambria Math" panose="02040503050406030204" pitchFamily="18" charset="0"/>
                      </a:rPr>
                      <m:t>, </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𝑥</m:t>
                        </m:r>
                      </m:e>
                      <m:sub>
                        <m:r>
                          <a:rPr lang="en-US" altLang="zh-TW" sz="2000" i="1">
                            <a:solidFill>
                              <a:schemeClr val="tx1"/>
                            </a:solidFill>
                            <a:latin typeface="Cambria Math" panose="02040503050406030204" pitchFamily="18" charset="0"/>
                          </a:rPr>
                          <m:t>2</m:t>
                        </m:r>
                      </m:sub>
                    </m:sSub>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𝑥</m:t>
                        </m:r>
                      </m:e>
                      <m:sub>
                        <m:r>
                          <a:rPr lang="en-US" altLang="zh-TW" sz="2000" i="1">
                            <a:solidFill>
                              <a:schemeClr val="tx1"/>
                            </a:solidFill>
                            <a:latin typeface="Cambria Math" panose="02040503050406030204" pitchFamily="18" charset="0"/>
                          </a:rPr>
                          <m:t>𝑛</m:t>
                        </m:r>
                      </m:sub>
                    </m:sSub>
                    <m:r>
                      <a:rPr lang="en-US" altLang="zh-TW" sz="2000" i="1">
                        <a:solidFill>
                          <a:schemeClr val="tx1"/>
                        </a:solidFill>
                        <a:latin typeface="Cambria Math" panose="02040503050406030204" pitchFamily="18" charset="0"/>
                      </a:rPr>
                      <m:t>)</m:t>
                    </m:r>
                  </m:oMath>
                </a14:m>
                <a:r>
                  <a:rPr lang="en-US" altLang="zh-TW" sz="2000" dirty="0" smtClean="0">
                    <a:solidFill>
                      <a:schemeClr val="tx1"/>
                    </a:solidFill>
                  </a:rPr>
                  <a:t> </a:t>
                </a:r>
                <a:r>
                  <a:rPr lang="zh-TW" altLang="en-US" sz="2000" dirty="0">
                    <a:solidFill>
                      <a:schemeClr val="tx1"/>
                    </a:solidFill>
                    <a:latin typeface="標楷體" panose="03000509000000000000" pitchFamily="65" charset="-120"/>
                    <a:ea typeface="標楷體" panose="03000509000000000000" pitchFamily="65" charset="-120"/>
                  </a:rPr>
                  <a:t>:</a:t>
                </a:r>
                <a:r>
                  <a:rPr lang="zh-TW" altLang="en-US" sz="2000" dirty="0" smtClean="0">
                    <a:solidFill>
                      <a:schemeClr val="tx1"/>
                    </a:solidFill>
                    <a:latin typeface="標楷體" panose="03000509000000000000" pitchFamily="65" charset="-120"/>
                    <a:ea typeface="標楷體" panose="03000509000000000000" pitchFamily="65" charset="-120"/>
                  </a:rPr>
                  <a:t>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a:t>
                </a:r>
                <a:r>
                  <a:rPr lang="zh-TW" altLang="en-US" sz="2000" dirty="0" smtClean="0">
                    <a:solidFill>
                      <a:schemeClr val="tx1"/>
                    </a:solidFill>
                    <a:latin typeface="標楷體" panose="03000509000000000000" pitchFamily="65" charset="-120"/>
                    <a:ea typeface="標楷體" panose="03000509000000000000" pitchFamily="65" charset="-120"/>
                  </a:rPr>
                  <a:t> 位使用者之特徵向量</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14:m>
                  <m:oMath xmlns:m="http://schemas.openxmlformats.org/officeDocument/2006/math">
                    <m:sSub>
                      <m:sSubPr>
                        <m:ctrlPr>
                          <a:rPr lang="zh-TW" altLang="zh-TW" sz="2000" i="1">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 </m:t>
                        </m:r>
                        <m:r>
                          <a:rPr lang="en-US" altLang="zh-TW" sz="2000" i="1">
                            <a:solidFill>
                              <a:schemeClr val="tx1"/>
                            </a:solidFill>
                            <a:latin typeface="Cambria Math" panose="02040503050406030204" pitchFamily="18" charset="0"/>
                          </a:rPr>
                          <m:t>(</m:t>
                        </m:r>
                        <m:r>
                          <a:rPr lang="en-US" altLang="zh-TW" sz="2000" i="1">
                            <a:solidFill>
                              <a:schemeClr val="tx1"/>
                            </a:solidFill>
                            <a:latin typeface="Cambria Math" panose="02040503050406030204" pitchFamily="18" charset="0"/>
                          </a:rPr>
                          <m:t>𝑆</m:t>
                        </m:r>
                      </m:e>
                      <m:sub>
                        <m:r>
                          <a:rPr lang="en-US" altLang="zh-TW" sz="2000" i="1">
                            <a:solidFill>
                              <a:schemeClr val="tx1"/>
                            </a:solidFill>
                            <a:latin typeface="Cambria Math" panose="02040503050406030204" pitchFamily="18" charset="0"/>
                          </a:rPr>
                          <m:t>1</m:t>
                        </m:r>
                      </m:sub>
                    </m:sSub>
                    <m:r>
                      <a:rPr lang="en-US" altLang="zh-TW" sz="2000" i="1">
                        <a:solidFill>
                          <a:schemeClr val="tx1"/>
                        </a:solidFill>
                        <a:latin typeface="Cambria Math" panose="02040503050406030204" pitchFamily="18" charset="0"/>
                      </a:rPr>
                      <m:t>, </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𝑆</m:t>
                        </m:r>
                      </m:e>
                      <m:sub>
                        <m:r>
                          <a:rPr lang="en-US" altLang="zh-TW" sz="2000" i="1">
                            <a:solidFill>
                              <a:schemeClr val="tx1"/>
                            </a:solidFill>
                            <a:latin typeface="Cambria Math" panose="02040503050406030204" pitchFamily="18" charset="0"/>
                          </a:rPr>
                          <m:t>2</m:t>
                        </m:r>
                      </m:sub>
                    </m:sSub>
                    <m:r>
                      <a:rPr lang="en-US" altLang="zh-TW" sz="2000" i="1">
                        <a:solidFill>
                          <a:schemeClr val="tx1"/>
                        </a:solidFill>
                        <a:latin typeface="Cambria Math" panose="02040503050406030204" pitchFamily="18" charset="0"/>
                      </a:rPr>
                      <m:t>,…,</m:t>
                    </m:r>
                    <m:sSub>
                      <m:sSubPr>
                        <m:ctrlPr>
                          <a:rPr lang="zh-TW" altLang="zh-TW" sz="2000" i="1">
                            <a:solidFill>
                              <a:schemeClr val="tx1"/>
                            </a:solidFill>
                            <a:latin typeface="Cambria Math" panose="02040503050406030204" pitchFamily="18" charset="0"/>
                          </a:rPr>
                        </m:ctrlPr>
                      </m:sSubPr>
                      <m:e>
                        <m:r>
                          <a:rPr lang="en-US" altLang="zh-TW" sz="2000" i="1">
                            <a:solidFill>
                              <a:schemeClr val="tx1"/>
                            </a:solidFill>
                            <a:latin typeface="Cambria Math" panose="02040503050406030204" pitchFamily="18" charset="0"/>
                          </a:rPr>
                          <m:t>𝑆</m:t>
                        </m:r>
                      </m:e>
                      <m:sub>
                        <m:r>
                          <a:rPr lang="en-US" altLang="zh-TW" sz="2000" i="1">
                            <a:solidFill>
                              <a:schemeClr val="tx1"/>
                            </a:solidFill>
                            <a:latin typeface="Cambria Math" panose="02040503050406030204" pitchFamily="18" charset="0"/>
                          </a:rPr>
                          <m:t>𝑘</m:t>
                        </m:r>
                      </m:sub>
                    </m:sSub>
                    <m:r>
                      <a:rPr lang="en-US" altLang="zh-TW" sz="2000" i="1">
                        <a:solidFill>
                          <a:schemeClr val="tx1"/>
                        </a:solidFill>
                        <a:latin typeface="Cambria Math" panose="02040503050406030204" pitchFamily="18" charset="0"/>
                      </a:rPr>
                      <m:t>)</m:t>
                    </m:r>
                  </m:oMath>
                </a14:m>
                <a:r>
                  <a:rPr lang="zh-TW" altLang="en-US" sz="2000" dirty="0" smtClean="0">
                    <a:solidFill>
                      <a:schemeClr val="tx1"/>
                    </a:solidFill>
                  </a:rPr>
                  <a:t> </a:t>
                </a:r>
                <a:r>
                  <a:rPr lang="zh-TW" altLang="en-US" sz="2000" dirty="0" smtClean="0">
                    <a:solidFill>
                      <a:schemeClr val="tx1"/>
                    </a:solidFill>
                    <a:latin typeface="標楷體" panose="03000509000000000000" pitchFamily="65" charset="-120"/>
                    <a:ea typeface="標楷體" panose="03000509000000000000" pitchFamily="65" charset="-120"/>
                  </a:rPr>
                  <a:t>: </a:t>
                </a:r>
                <a:r>
                  <a:rPr lang="zh-TW" altLang="zh-TW" sz="2000" dirty="0" smtClean="0">
                    <a:solidFill>
                      <a:schemeClr val="tx1"/>
                    </a:solidFill>
                    <a:latin typeface="標楷體" panose="03000509000000000000" pitchFamily="65" charset="-120"/>
                    <a:ea typeface="標楷體" panose="03000509000000000000" pitchFamily="65" charset="-120"/>
                  </a:rPr>
                  <a:t>將</a:t>
                </a:r>
                <a:r>
                  <a:rPr lang="zh-TW" altLang="en-US" sz="2000" dirty="0" smtClean="0">
                    <a:solidFill>
                      <a:schemeClr val="tx1"/>
                    </a:solidFill>
                    <a:latin typeface="標楷體" panose="03000509000000000000" pitchFamily="65" charset="-120"/>
                    <a:ea typeface="標楷體" panose="03000509000000000000" pitchFamily="65" charset="-120"/>
                  </a:rPr>
                  <a:t> </a:t>
                </a:r>
                <a:r>
                  <a:rPr lang="en-US" altLang="zh-TW" sz="2000" dirty="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a:t>
                </a:r>
                <a:r>
                  <a:rPr lang="zh-TW" altLang="en-US" sz="2000" dirty="0">
                    <a:solidFill>
                      <a:schemeClr val="tx1"/>
                    </a:solidFill>
                    <a:latin typeface="標楷體" panose="03000509000000000000" pitchFamily="65" charset="-120"/>
                    <a:ea typeface="標楷體" panose="03000509000000000000" pitchFamily="65" charset="-120"/>
                  </a:rPr>
                  <a:t> </a:t>
                </a:r>
                <a:r>
                  <a:rPr lang="zh-TW" altLang="zh-TW" sz="2000" dirty="0">
                    <a:solidFill>
                      <a:schemeClr val="tx1"/>
                    </a:solidFill>
                    <a:latin typeface="標楷體" panose="03000509000000000000" pitchFamily="65" charset="-120"/>
                    <a:ea typeface="標楷體" panose="03000509000000000000" pitchFamily="65" charset="-120"/>
                  </a:rPr>
                  <a:t>位使用者歸類成</a:t>
                </a:r>
                <a:r>
                  <a:rPr lang="zh-TW" altLang="en-US" sz="2000" dirty="0">
                    <a:solidFill>
                      <a:schemeClr val="tx1"/>
                    </a:solidFill>
                    <a:latin typeface="標楷體" panose="03000509000000000000" pitchFamily="65" charset="-120"/>
                    <a:ea typeface="標楷體" panose="03000509000000000000" pitchFamily="65" charset="-120"/>
                  </a:rPr>
                  <a:t> </a:t>
                </a:r>
                <a:r>
                  <a:rPr lang="en-US" altLang="zh-TW" sz="20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k</a:t>
                </a:r>
                <a:r>
                  <a:rPr lang="zh-TW" altLang="en-US" sz="2000" dirty="0">
                    <a:solidFill>
                      <a:schemeClr val="tx1"/>
                    </a:solidFill>
                    <a:latin typeface="標楷體" panose="03000509000000000000" pitchFamily="65" charset="-120"/>
                    <a:ea typeface="標楷體" panose="03000509000000000000" pitchFamily="65" charset="-120"/>
                  </a:rPr>
                  <a:t> </a:t>
                </a:r>
                <a:r>
                  <a:rPr lang="zh-TW" altLang="en-US" sz="2000" dirty="0" smtClean="0">
                    <a:solidFill>
                      <a:schemeClr val="tx1"/>
                    </a:solidFill>
                    <a:latin typeface="標楷體" panose="03000509000000000000" pitchFamily="65" charset="-120"/>
                    <a:ea typeface="標楷體" panose="03000509000000000000" pitchFamily="65" charset="-120"/>
                  </a:rPr>
                  <a:t>群</a:t>
                </a:r>
                <a:endParaRPr lang="en-US" altLang="zh-TW" sz="2000" dirty="0" smtClean="0">
                  <a:solidFill>
                    <a:schemeClr val="tx1"/>
                  </a:solidFill>
                </a:endParaRPr>
              </a:p>
              <a:p>
                <a:pPr lvl="1">
                  <a:buFont typeface="Wingdings" panose="05000000000000000000" pitchFamily="2" charset="2"/>
                  <a:buChar char="n"/>
                </a:pPr>
                <a:r>
                  <a:rPr lang="zh-TW" altLang="en-US" sz="2000" dirty="0">
                    <a:solidFill>
                      <a:schemeClr val="tx1"/>
                    </a:solidFill>
                  </a:rPr>
                  <a:t> </a:t>
                </a:r>
                <a14:m>
                  <m:oMath xmlns:m="http://schemas.openxmlformats.org/officeDocument/2006/math">
                    <m:sSub>
                      <m:sSubPr>
                        <m:ctrlPr>
                          <a:rPr lang="en-US" altLang="zh-TW" sz="2000" i="1">
                            <a:solidFill>
                              <a:schemeClr val="tx1"/>
                            </a:solidFill>
                            <a:latin typeface="Cambria Math" panose="02040503050406030204" pitchFamily="18" charset="0"/>
                          </a:rPr>
                        </m:ctrlPr>
                      </m:sSubPr>
                      <m:e>
                        <m:r>
                          <a:rPr lang="zh-TW" altLang="en-US" sz="2000" i="1">
                            <a:solidFill>
                              <a:schemeClr val="tx1"/>
                            </a:solidFill>
                            <a:latin typeface="Cambria Math" panose="02040503050406030204" pitchFamily="18" charset="0"/>
                          </a:rPr>
                          <m:t>𝜇</m:t>
                        </m:r>
                      </m:e>
                      <m:sub>
                        <m:r>
                          <a:rPr lang="en-US" altLang="zh-TW" sz="2000" i="1">
                            <a:solidFill>
                              <a:schemeClr val="tx1"/>
                            </a:solidFill>
                            <a:latin typeface="Cambria Math" panose="02040503050406030204" pitchFamily="18" charset="0"/>
                          </a:rPr>
                          <m:t>𝑖</m:t>
                        </m:r>
                      </m:sub>
                    </m:sSub>
                  </m:oMath>
                </a14:m>
                <a:r>
                  <a:rPr lang="zh-TW" altLang="en-US" sz="2000" dirty="0" smtClean="0">
                    <a:solidFill>
                      <a:schemeClr val="tx1"/>
                    </a:solidFill>
                  </a:rPr>
                  <a:t> </a:t>
                </a:r>
                <a:r>
                  <a:rPr lang="zh-TW" altLang="en-US" sz="2000" dirty="0" smtClean="0">
                    <a:solidFill>
                      <a:schemeClr val="tx1"/>
                    </a:solidFill>
                    <a:latin typeface="標楷體" panose="03000509000000000000" pitchFamily="65" charset="-120"/>
                    <a:ea typeface="標楷體" panose="03000509000000000000" pitchFamily="65" charset="-120"/>
                  </a:rPr>
                  <a:t>: </a:t>
                </a:r>
                <a14:m>
                  <m:oMath xmlns:m="http://schemas.openxmlformats.org/officeDocument/2006/math">
                    <m:sSub>
                      <m:sSubPr>
                        <m:ctrlPr>
                          <a:rPr lang="en-US" altLang="zh-TW" sz="2000" i="1">
                            <a:solidFill>
                              <a:schemeClr val="tx1"/>
                            </a:solidFill>
                            <a:latin typeface="Cambria Math" panose="02040503050406030204" pitchFamily="18" charset="0"/>
                            <a:ea typeface="Cambria Math" panose="02040503050406030204" pitchFamily="18" charset="0"/>
                          </a:rPr>
                        </m:ctrlPr>
                      </m:sSubPr>
                      <m:e>
                        <m:r>
                          <a:rPr lang="en-US" altLang="zh-TW" sz="2000" i="1">
                            <a:solidFill>
                              <a:schemeClr val="tx1"/>
                            </a:solidFill>
                            <a:latin typeface="Cambria Math" panose="02040503050406030204" pitchFamily="18" charset="0"/>
                            <a:ea typeface="Cambria Math" panose="02040503050406030204" pitchFamily="18" charset="0"/>
                          </a:rPr>
                          <m:t>𝑆</m:t>
                        </m:r>
                      </m:e>
                      <m:sub>
                        <m:r>
                          <a:rPr lang="en-US" altLang="zh-TW" sz="2000" i="1">
                            <a:solidFill>
                              <a:schemeClr val="tx1"/>
                            </a:solidFill>
                            <a:latin typeface="Cambria Math" panose="02040503050406030204" pitchFamily="18" charset="0"/>
                            <a:ea typeface="Cambria Math" panose="02040503050406030204" pitchFamily="18" charset="0"/>
                          </a:rPr>
                          <m:t>𝑖</m:t>
                        </m:r>
                      </m:sub>
                    </m:sSub>
                  </m:oMath>
                </a14:m>
                <a:r>
                  <a:rPr lang="zh-TW" altLang="en-US" sz="2000" dirty="0" smtClean="0">
                    <a:solidFill>
                      <a:schemeClr val="tx1"/>
                    </a:solidFill>
                    <a:latin typeface="標楷體" panose="03000509000000000000" pitchFamily="65" charset="-120"/>
                    <a:ea typeface="標楷體" panose="03000509000000000000" pitchFamily="65" charset="-120"/>
                  </a:rPr>
                  <a:t> 中所有使用者的特徵向量平均值</a:t>
                </a:r>
                <a:endParaRPr lang="en-US" altLang="zh-TW" sz="2000" dirty="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endParaRPr lang="en-US" altLang="zh-TW" sz="2400" dirty="0" smtClean="0">
                  <a:solidFill>
                    <a:schemeClr val="tx1"/>
                  </a:solidFill>
                  <a:latin typeface="標楷體" panose="03000509000000000000" pitchFamily="65" charset="-120"/>
                  <a:ea typeface="標楷體" panose="03000509000000000000" pitchFamily="65"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xfrm>
                <a:off x="1097280" y="1845734"/>
                <a:ext cx="10058400" cy="2510509"/>
              </a:xfrm>
              <a:blipFill>
                <a:blip r:embed="rId3"/>
                <a:stretch>
                  <a:fillRect l="-1697" t="-3398"/>
                </a:stretch>
              </a:blipFill>
            </p:spPr>
            <p:txBody>
              <a:bodyPr/>
              <a:lstStyle/>
              <a:p>
                <a:r>
                  <a:rPr lang="zh-TW" altLang="en-US">
                    <a:noFill/>
                  </a:rPr>
                  <a:t> </a:t>
                </a:r>
              </a:p>
            </p:txBody>
          </p:sp>
        </mc:Fallback>
      </mc:AlternateContent>
      <p:sp>
        <p:nvSpPr>
          <p:cNvPr id="4" name="文字方塊 3"/>
          <p:cNvSpPr txBox="1"/>
          <p:nvPr/>
        </p:nvSpPr>
        <p:spPr>
          <a:xfrm>
            <a:off x="1261669" y="4798031"/>
            <a:ext cx="7571303" cy="1569660"/>
          </a:xfrm>
          <a:prstGeom prst="rect">
            <a:avLst/>
          </a:prstGeom>
          <a:noFill/>
        </p:spPr>
        <p:txBody>
          <a:bodyPr wrap="none" rtlCol="0">
            <a:spAutoFit/>
          </a:bodyPr>
          <a:lstStyle/>
          <a:p>
            <a:r>
              <a:rPr lang="zh-TW" altLang="en-US" sz="2400" dirty="0" smtClean="0">
                <a:solidFill>
                  <a:srgbClr val="FF0000"/>
                </a:solidFill>
                <a:latin typeface="標楷體" panose="03000509000000000000" pitchFamily="65" charset="-120"/>
                <a:ea typeface="標楷體" panose="03000509000000000000" pitchFamily="65" charset="-120"/>
              </a:rPr>
              <a:t>分群後結合前面所介紹的方法對每一群使用者進行訓練</a:t>
            </a:r>
            <a:endParaRPr lang="en-US" altLang="zh-TW" sz="2400" dirty="0" smtClean="0">
              <a:solidFill>
                <a:srgbClr val="FF0000"/>
              </a:solidFill>
              <a:latin typeface="標楷體" panose="03000509000000000000" pitchFamily="65" charset="-120"/>
              <a:ea typeface="標楷體" panose="03000509000000000000" pitchFamily="65" charset="-120"/>
            </a:endParaRPr>
          </a:p>
          <a:p>
            <a:endParaRPr lang="en-US" altLang="zh-TW" sz="2400" dirty="0" smtClean="0">
              <a:solidFill>
                <a:srgbClr val="FF0000"/>
              </a:solidFill>
              <a:latin typeface="標楷體" panose="03000509000000000000" pitchFamily="65" charset="-120"/>
              <a:ea typeface="標楷體" panose="03000509000000000000" pitchFamily="65" charset="-120"/>
            </a:endParaRPr>
          </a:p>
          <a:p>
            <a:r>
              <a:rPr lang="zh-TW" altLang="en-US" sz="2400" dirty="0" smtClean="0">
                <a:solidFill>
                  <a:srgbClr val="FF0000"/>
                </a:solidFill>
                <a:latin typeface="標楷體" panose="03000509000000000000" pitchFamily="65" charset="-120"/>
                <a:ea typeface="標楷體" panose="03000509000000000000" pitchFamily="65" charset="-120"/>
              </a:rPr>
              <a:t>預測個人資訊與大六性格特質分數</a:t>
            </a:r>
            <a:endParaRPr lang="en-US" altLang="zh-TW" sz="2400" dirty="0" smtClean="0">
              <a:solidFill>
                <a:srgbClr val="FF0000"/>
              </a:solidFill>
              <a:latin typeface="標楷體" panose="03000509000000000000" pitchFamily="65" charset="-120"/>
              <a:ea typeface="標楷體" panose="03000509000000000000" pitchFamily="65" charset="-120"/>
            </a:endParaRPr>
          </a:p>
          <a:p>
            <a:endParaRPr lang="zh-TW" altLang="en-US" sz="2400" dirty="0"/>
          </a:p>
        </p:txBody>
      </p:sp>
      <p:sp>
        <p:nvSpPr>
          <p:cNvPr id="5" name="文字方塊 4"/>
          <p:cNvSpPr txBox="1"/>
          <p:nvPr/>
        </p:nvSpPr>
        <p:spPr>
          <a:xfrm>
            <a:off x="1004814" y="4798863"/>
            <a:ext cx="599844" cy="461665"/>
          </a:xfrm>
          <a:prstGeom prst="rect">
            <a:avLst/>
          </a:prstGeom>
          <a:noFill/>
        </p:spPr>
        <p:txBody>
          <a:bodyPr wrap="none" rtlCol="0">
            <a:spAutoFit/>
          </a:bodyPr>
          <a:lstStyle/>
          <a:p>
            <a:pPr marL="342900" indent="-342900">
              <a:buFont typeface="Wingdings" panose="05000000000000000000" pitchFamily="2" charset="2"/>
              <a:buChar char="n"/>
            </a:pPr>
            <a:r>
              <a:rPr lang="zh-TW" altLang="en-US" sz="2400" dirty="0" smtClean="0">
                <a:solidFill>
                  <a:schemeClr val="accent1"/>
                </a:solidFill>
              </a:rPr>
              <a:t> </a:t>
            </a:r>
            <a:endParaRPr lang="zh-TW" altLang="en-US" sz="2400" dirty="0">
              <a:solidFill>
                <a:schemeClr val="accent1"/>
              </a:solidFill>
            </a:endParaRPr>
          </a:p>
        </p:txBody>
      </p:sp>
      <p:sp>
        <p:nvSpPr>
          <p:cNvPr id="6" name="投影片編號版面配置區 5"/>
          <p:cNvSpPr>
            <a:spLocks noGrp="1"/>
          </p:cNvSpPr>
          <p:nvPr>
            <p:ph type="sldNum" sz="quarter" idx="12"/>
          </p:nvPr>
        </p:nvSpPr>
        <p:spPr/>
        <p:txBody>
          <a:bodyPr/>
          <a:lstStyle/>
          <a:p>
            <a:fld id="{80F6A09D-159B-4313-80A4-EA0632F358DB}" type="slidenum">
              <a:rPr lang="zh-TW" altLang="en-US" smtClean="0"/>
              <a:t>20</a:t>
            </a:fld>
            <a:endParaRPr lang="zh-TW" altLang="en-US"/>
          </a:p>
        </p:txBody>
      </p:sp>
    </p:spTree>
    <p:extLst>
      <p:ext uri="{BB962C8B-B14F-4D97-AF65-F5344CB8AC3E}">
        <p14:creationId xmlns:p14="http://schemas.microsoft.com/office/powerpoint/2010/main" val="221776169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緒論</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相關研究</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資料集介紹與特徵設計</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預測使用者個人資訊與個性之方法</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實驗結果與分析</a:t>
            </a:r>
            <a:endParaRPr lang="en-US" altLang="zh-TW" sz="3200" dirty="0" smtClean="0">
              <a:solidFill>
                <a:srgbClr val="FF0000"/>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結論與未來展望</a:t>
            </a:r>
            <a:endParaRPr lang="zh-TW" altLang="en-US" sz="3200" dirty="0">
              <a:solidFill>
                <a:schemeClr val="bg1">
                  <a:lumMod val="65000"/>
                </a:schemeClr>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21</a:t>
            </a:fld>
            <a:endParaRPr lang="zh-TW" altLang="en-US"/>
          </a:p>
        </p:txBody>
      </p:sp>
    </p:spTree>
    <p:extLst>
      <p:ext uri="{BB962C8B-B14F-4D97-AF65-F5344CB8AC3E}">
        <p14:creationId xmlns:p14="http://schemas.microsoft.com/office/powerpoint/2010/main" val="193085241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實驗設定與評估標準</a:t>
            </a:r>
            <a:endParaRPr lang="zh-TW" altLang="en-US" sz="4400"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Autofit/>
              </a:bodyPr>
              <a:lstStyle/>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實驗資料集</a:t>
                </a:r>
                <a:r>
                  <a:rPr lang="en-US" altLang="zh-TW" sz="2400" dirty="0" smtClean="0">
                    <a:solidFill>
                      <a:schemeClr val="tx1"/>
                    </a:solidFill>
                    <a:latin typeface="標楷體" panose="03000509000000000000" pitchFamily="65" charset="-120"/>
                    <a:ea typeface="標楷體" panose="03000509000000000000" pitchFamily="65" charset="-120"/>
                  </a:rPr>
                  <a:t>:</a:t>
                </a:r>
                <a:r>
                  <a:rPr lang="zh-TW" altLang="en-US" sz="2400" dirty="0" smtClean="0">
                    <a:solidFill>
                      <a:schemeClr val="tx1"/>
                    </a:solidFill>
                    <a:latin typeface="標楷體" panose="03000509000000000000" pitchFamily="65" charset="-120"/>
                    <a:ea typeface="標楷體" panose="03000509000000000000" pitchFamily="65" charset="-120"/>
                  </a:rPr>
                  <a:t> 第三部分介紹的資料集進行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5-fold cross validation</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endPar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endParaRPr>
              </a:p>
              <a:p>
                <a:pPr>
                  <a:buFont typeface="Wingdings" panose="05000000000000000000" pitchFamily="2" charset="2"/>
                  <a:buChar char="n"/>
                </a:pP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個人資訊預測結果評估標準</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en-US" altLang="zh-TW" sz="2000" dirty="0">
                    <a:solidFill>
                      <a:schemeClr val="tx1"/>
                    </a:solidFill>
                    <a:latin typeface="標楷體" panose="03000509000000000000" pitchFamily="65" charset="-120"/>
                    <a:ea typeface="標楷體" panose="03000509000000000000" pitchFamily="65" charset="-120"/>
                  </a:rPr>
                  <a:t> </a:t>
                </a:r>
                <a14:m>
                  <m:oMath xmlns:m="http://schemas.openxmlformats.org/officeDocument/2006/math">
                    <m:sSub>
                      <m:sSubPr>
                        <m:ctrlPr>
                          <a:rPr lang="en-US" altLang="zh-TW" sz="2000" i="1" smtClean="0">
                            <a:solidFill>
                              <a:schemeClr val="tx1"/>
                            </a:solidFill>
                            <a:latin typeface="Cambria Math" panose="02040503050406030204" pitchFamily="18" charset="0"/>
                            <a:ea typeface="標楷體" panose="03000509000000000000" pitchFamily="65" charset="-120"/>
                          </a:rPr>
                        </m:ctrlPr>
                      </m:sSubPr>
                      <m:e>
                        <m:r>
                          <a:rPr lang="en-US" altLang="zh-TW" sz="2000" b="0" i="1" smtClean="0">
                            <a:solidFill>
                              <a:schemeClr val="tx1"/>
                            </a:solidFill>
                            <a:latin typeface="Cambria Math" panose="02040503050406030204" pitchFamily="18" charset="0"/>
                            <a:ea typeface="標楷體" panose="03000509000000000000" pitchFamily="65" charset="-120"/>
                          </a:rPr>
                          <m:t>𝐹</m:t>
                        </m:r>
                      </m:e>
                      <m:sub>
                        <m:r>
                          <a:rPr lang="en-US" altLang="zh-TW" sz="2000" b="0" i="1" smtClean="0">
                            <a:solidFill>
                              <a:schemeClr val="tx1"/>
                            </a:solidFill>
                            <a:latin typeface="Cambria Math" panose="02040503050406030204" pitchFamily="18" charset="0"/>
                            <a:ea typeface="標楷體" panose="03000509000000000000" pitchFamily="65" charset="-120"/>
                          </a:rPr>
                          <m:t>1</m:t>
                        </m:r>
                      </m:sub>
                    </m:sSub>
                    <m:r>
                      <a:rPr lang="en-US" altLang="zh-TW" sz="2000" b="0" i="1" smtClean="0">
                        <a:solidFill>
                          <a:schemeClr val="tx1"/>
                        </a:solidFill>
                        <a:latin typeface="Cambria Math" panose="02040503050406030204" pitchFamily="18" charset="0"/>
                        <a:ea typeface="標楷體" panose="03000509000000000000" pitchFamily="65" charset="-120"/>
                      </a:rPr>
                      <m:t> </m:t>
                    </m:r>
                    <m:r>
                      <a:rPr lang="en-US" altLang="zh-TW" sz="2000" b="0" i="1" smtClean="0">
                        <a:solidFill>
                          <a:schemeClr val="tx1"/>
                        </a:solidFill>
                        <a:latin typeface="Cambria Math" panose="02040503050406030204" pitchFamily="18" charset="0"/>
                        <a:ea typeface="標楷體" panose="03000509000000000000" pitchFamily="65" charset="-120"/>
                      </a:rPr>
                      <m:t>𝑠𝑐𝑜𝑟𝑒</m:t>
                    </m:r>
                    <m:r>
                      <a:rPr lang="en-US" altLang="zh-TW" sz="2000" b="0" i="1" smtClean="0">
                        <a:solidFill>
                          <a:schemeClr val="tx1"/>
                        </a:solidFill>
                        <a:latin typeface="Cambria Math" panose="02040503050406030204" pitchFamily="18" charset="0"/>
                        <a:ea typeface="標楷體" panose="03000509000000000000" pitchFamily="65" charset="-120"/>
                      </a:rPr>
                      <m:t>=2∙</m:t>
                    </m:r>
                    <m:f>
                      <m:fPr>
                        <m:ctrlPr>
                          <a:rPr lang="en-US" altLang="zh-TW" sz="2000" i="1" smtClean="0">
                            <a:solidFill>
                              <a:schemeClr val="tx1"/>
                            </a:solidFill>
                            <a:latin typeface="Cambria Math" panose="02040503050406030204" pitchFamily="18" charset="0"/>
                            <a:ea typeface="Cambria Math" panose="02040503050406030204" pitchFamily="18" charset="0"/>
                          </a:rPr>
                        </m:ctrlPr>
                      </m:fPr>
                      <m:num>
                        <m:r>
                          <a:rPr lang="en-US" altLang="zh-TW" sz="2000" b="0" i="1" smtClean="0">
                            <a:solidFill>
                              <a:schemeClr val="tx1"/>
                            </a:solidFill>
                            <a:latin typeface="Cambria Math" panose="02040503050406030204" pitchFamily="18" charset="0"/>
                            <a:ea typeface="Cambria Math" panose="02040503050406030204" pitchFamily="18" charset="0"/>
                          </a:rPr>
                          <m:t>𝑝𝑟𝑒𝑐𝑖𝑠𝑖𝑜𝑛</m:t>
                        </m:r>
                        <m:r>
                          <a:rPr lang="en-US" altLang="zh-TW" sz="2000" b="0" i="1" smtClean="0">
                            <a:solidFill>
                              <a:schemeClr val="tx1"/>
                            </a:solidFill>
                            <a:latin typeface="Cambria Math" panose="02040503050406030204" pitchFamily="18" charset="0"/>
                            <a:ea typeface="Cambria Math" panose="02040503050406030204" pitchFamily="18" charset="0"/>
                          </a:rPr>
                          <m:t>∙</m:t>
                        </m:r>
                        <m:r>
                          <a:rPr lang="en-US" altLang="zh-TW" sz="2000" b="0" i="1" smtClean="0">
                            <a:solidFill>
                              <a:schemeClr val="tx1"/>
                            </a:solidFill>
                            <a:latin typeface="Cambria Math" panose="02040503050406030204" pitchFamily="18" charset="0"/>
                            <a:ea typeface="Cambria Math" panose="02040503050406030204" pitchFamily="18" charset="0"/>
                          </a:rPr>
                          <m:t>𝑟𝑒𝑐𝑎𝑙𝑙</m:t>
                        </m:r>
                      </m:num>
                      <m:den>
                        <m:r>
                          <a:rPr lang="en-US" altLang="zh-TW" sz="2000" b="0" i="1" smtClean="0">
                            <a:solidFill>
                              <a:schemeClr val="tx1"/>
                            </a:solidFill>
                            <a:latin typeface="Cambria Math" panose="02040503050406030204" pitchFamily="18" charset="0"/>
                            <a:ea typeface="Cambria Math" panose="02040503050406030204" pitchFamily="18" charset="0"/>
                          </a:rPr>
                          <m:t>𝑝𝑟𝑒𝑐𝑖𝑠𝑖𝑜𝑛</m:t>
                        </m:r>
                        <m:r>
                          <a:rPr lang="en-US" altLang="zh-TW" sz="2000" b="0" i="1" smtClean="0">
                            <a:solidFill>
                              <a:schemeClr val="tx1"/>
                            </a:solidFill>
                            <a:latin typeface="Cambria Math" panose="02040503050406030204" pitchFamily="18" charset="0"/>
                            <a:ea typeface="Cambria Math" panose="02040503050406030204" pitchFamily="18" charset="0"/>
                          </a:rPr>
                          <m:t>+</m:t>
                        </m:r>
                        <m:r>
                          <a:rPr lang="en-US" altLang="zh-TW" sz="2000" b="0" i="1" smtClean="0">
                            <a:solidFill>
                              <a:schemeClr val="tx1"/>
                            </a:solidFill>
                            <a:latin typeface="Cambria Math" panose="02040503050406030204" pitchFamily="18" charset="0"/>
                            <a:ea typeface="Cambria Math" panose="02040503050406030204" pitchFamily="18" charset="0"/>
                          </a:rPr>
                          <m:t>𝑟𝑒𝑐𝑎𝑙𝑙</m:t>
                        </m:r>
                      </m:den>
                    </m:f>
                  </m:oMath>
                </a14:m>
                <a:endParaRPr lang="en-US" altLang="zh-TW" sz="2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000" dirty="0" smtClean="0">
                    <a:solidFill>
                      <a:srgbClr val="FF0000"/>
                    </a:solidFill>
                    <a:latin typeface="標楷體" panose="03000509000000000000" pitchFamily="65" charset="-120"/>
                    <a:ea typeface="標楷體" panose="03000509000000000000" pitchFamily="65" charset="-120"/>
                  </a:rPr>
                  <a:t> </a:t>
                </a:r>
                <a14:m>
                  <m:oMath xmlns:m="http://schemas.openxmlformats.org/officeDocument/2006/math">
                    <m:r>
                      <a:rPr lang="en-US" altLang="zh-TW" sz="2000" b="0" i="1" smtClean="0">
                        <a:solidFill>
                          <a:srgbClr val="FF0000"/>
                        </a:solidFill>
                        <a:latin typeface="Cambria Math" panose="02040503050406030204" pitchFamily="18" charset="0"/>
                        <a:ea typeface="標楷體" panose="03000509000000000000" pitchFamily="65" charset="-120"/>
                      </a:rPr>
                      <m:t>𝑀𝑖𝑐𝑟𝑜</m:t>
                    </m:r>
                    <m:sSub>
                      <m:sSubPr>
                        <m:ctrlPr>
                          <a:rPr lang="en-US" altLang="zh-TW" sz="2000" b="0" i="1" smtClean="0">
                            <a:solidFill>
                              <a:srgbClr val="FF0000"/>
                            </a:solidFill>
                            <a:latin typeface="Cambria Math" panose="02040503050406030204" pitchFamily="18" charset="0"/>
                            <a:ea typeface="標楷體" panose="03000509000000000000" pitchFamily="65" charset="-120"/>
                          </a:rPr>
                        </m:ctrlPr>
                      </m:sSubPr>
                      <m:e>
                        <m:r>
                          <a:rPr lang="en-US" altLang="zh-TW" sz="2000" b="0" i="1" smtClean="0">
                            <a:solidFill>
                              <a:srgbClr val="FF0000"/>
                            </a:solidFill>
                            <a:latin typeface="Cambria Math" panose="02040503050406030204" pitchFamily="18" charset="0"/>
                            <a:ea typeface="標楷體" panose="03000509000000000000" pitchFamily="65" charset="-120"/>
                          </a:rPr>
                          <m:t>𝐹</m:t>
                        </m:r>
                      </m:e>
                      <m:sub>
                        <m:r>
                          <a:rPr lang="en-US" altLang="zh-TW" sz="2000" b="0" i="1" smtClean="0">
                            <a:solidFill>
                              <a:srgbClr val="FF0000"/>
                            </a:solidFill>
                            <a:latin typeface="Cambria Math" panose="02040503050406030204" pitchFamily="18" charset="0"/>
                            <a:ea typeface="標楷體" panose="03000509000000000000" pitchFamily="65" charset="-120"/>
                          </a:rPr>
                          <m:t>1</m:t>
                        </m:r>
                      </m:sub>
                    </m:sSub>
                    <m:r>
                      <a:rPr lang="en-US" altLang="zh-TW" sz="2000" b="0" i="1" smtClean="0">
                        <a:solidFill>
                          <a:srgbClr val="FF0000"/>
                        </a:solidFill>
                        <a:latin typeface="Cambria Math" panose="02040503050406030204" pitchFamily="18" charset="0"/>
                        <a:ea typeface="標楷體" panose="03000509000000000000" pitchFamily="65" charset="-120"/>
                      </a:rPr>
                      <m:t>=</m:t>
                    </m:r>
                    <m:f>
                      <m:fPr>
                        <m:ctrlPr>
                          <a:rPr lang="en-US" altLang="zh-TW" sz="2000" b="0" i="1" smtClean="0">
                            <a:solidFill>
                              <a:srgbClr val="FF0000"/>
                            </a:solidFill>
                            <a:latin typeface="Cambria Math" panose="02040503050406030204" pitchFamily="18" charset="0"/>
                            <a:ea typeface="標楷體" panose="03000509000000000000" pitchFamily="65" charset="-120"/>
                          </a:rPr>
                        </m:ctrlPr>
                      </m:fPr>
                      <m:num>
                        <m:r>
                          <a:rPr lang="en-US" altLang="zh-TW" sz="2000" b="0" i="1" smtClean="0">
                            <a:solidFill>
                              <a:srgbClr val="FF0000"/>
                            </a:solidFill>
                            <a:latin typeface="Cambria Math" panose="02040503050406030204" pitchFamily="18" charset="0"/>
                            <a:ea typeface="標楷體" panose="03000509000000000000" pitchFamily="65" charset="-120"/>
                          </a:rPr>
                          <m:t>2</m:t>
                        </m:r>
                        <m:r>
                          <a:rPr lang="en-US" altLang="zh-TW" sz="2000" b="0" i="1" smtClean="0">
                            <a:solidFill>
                              <a:srgbClr val="FF0000"/>
                            </a:solidFill>
                            <a:latin typeface="Cambria Math" panose="02040503050406030204" pitchFamily="18" charset="0"/>
                            <a:ea typeface="Cambria Math" panose="02040503050406030204" pitchFamily="18" charset="0"/>
                          </a:rPr>
                          <m:t>∙</m:t>
                        </m:r>
                        <m:nary>
                          <m:naryPr>
                            <m:chr m:val="∑"/>
                            <m:ctrlPr>
                              <a:rPr lang="en-US" altLang="zh-TW" sz="20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TW" sz="2000" b="0" i="1" smtClean="0">
                                <a:solidFill>
                                  <a:srgbClr val="FF0000"/>
                                </a:solidFill>
                                <a:latin typeface="Cambria Math" panose="02040503050406030204" pitchFamily="18" charset="0"/>
                                <a:ea typeface="Cambria Math" panose="02040503050406030204" pitchFamily="18" charset="0"/>
                              </a:rPr>
                              <m:t>𝑖</m:t>
                            </m:r>
                            <m:r>
                              <a:rPr lang="en-US" altLang="zh-TW" sz="2000" b="0" i="1" smtClean="0">
                                <a:solidFill>
                                  <a:srgbClr val="FF0000"/>
                                </a:solidFill>
                                <a:latin typeface="Cambria Math" panose="02040503050406030204" pitchFamily="18" charset="0"/>
                                <a:ea typeface="Cambria Math" panose="02040503050406030204" pitchFamily="18" charset="0"/>
                              </a:rPr>
                              <m:t>=1</m:t>
                            </m:r>
                          </m:sub>
                          <m:sup>
                            <m:r>
                              <a:rPr lang="en-US" altLang="zh-TW" sz="2000" b="0" i="1" smtClean="0">
                                <a:solidFill>
                                  <a:srgbClr val="FF0000"/>
                                </a:solidFill>
                                <a:latin typeface="Cambria Math" panose="02040503050406030204" pitchFamily="18" charset="0"/>
                                <a:ea typeface="Cambria Math" panose="02040503050406030204" pitchFamily="18" charset="0"/>
                              </a:rPr>
                              <m:t>𝐶</m:t>
                            </m:r>
                          </m:sup>
                          <m:e>
                            <m:sSub>
                              <m:sSubPr>
                                <m:ctrlPr>
                                  <a:rPr lang="en-US" altLang="zh-TW" sz="2000" b="0" i="1" smtClean="0">
                                    <a:solidFill>
                                      <a:srgbClr val="FF0000"/>
                                    </a:solidFill>
                                    <a:latin typeface="Cambria Math" panose="02040503050406030204" pitchFamily="18" charset="0"/>
                                    <a:ea typeface="Cambria Math" panose="02040503050406030204" pitchFamily="18" charset="0"/>
                                  </a:rPr>
                                </m:ctrlPr>
                              </m:sSubPr>
                              <m:e>
                                <m:r>
                                  <a:rPr lang="en-US" altLang="zh-TW" sz="2000" b="0" i="1" smtClean="0">
                                    <a:solidFill>
                                      <a:srgbClr val="FF0000"/>
                                    </a:solidFill>
                                    <a:latin typeface="Cambria Math" panose="02040503050406030204" pitchFamily="18" charset="0"/>
                                    <a:ea typeface="Cambria Math" panose="02040503050406030204" pitchFamily="18" charset="0"/>
                                  </a:rPr>
                                  <m:t>𝑇𝑃</m:t>
                                </m:r>
                              </m:e>
                              <m:sub>
                                <m:r>
                                  <a:rPr lang="en-US" altLang="zh-TW" sz="2000" b="0" i="1" smtClean="0">
                                    <a:solidFill>
                                      <a:srgbClr val="FF0000"/>
                                    </a:solidFill>
                                    <a:latin typeface="Cambria Math" panose="02040503050406030204" pitchFamily="18" charset="0"/>
                                    <a:ea typeface="Cambria Math" panose="02040503050406030204" pitchFamily="18" charset="0"/>
                                  </a:rPr>
                                  <m:t>𝑖</m:t>
                                </m:r>
                              </m:sub>
                            </m:sSub>
                          </m:e>
                        </m:nary>
                      </m:num>
                      <m:den>
                        <m:r>
                          <a:rPr lang="en-US" altLang="zh-TW" sz="2000" b="0" i="1" smtClean="0">
                            <a:solidFill>
                              <a:srgbClr val="FF0000"/>
                            </a:solidFill>
                            <a:latin typeface="Cambria Math" panose="02040503050406030204" pitchFamily="18" charset="0"/>
                            <a:ea typeface="標楷體" panose="03000509000000000000" pitchFamily="65" charset="-120"/>
                          </a:rPr>
                          <m:t>2</m:t>
                        </m:r>
                        <m:r>
                          <a:rPr lang="en-US" altLang="zh-TW" sz="2000" b="0" i="1" smtClean="0">
                            <a:solidFill>
                              <a:srgbClr val="FF0000"/>
                            </a:solidFill>
                            <a:latin typeface="Cambria Math" panose="02040503050406030204" pitchFamily="18" charset="0"/>
                            <a:ea typeface="Cambria Math" panose="02040503050406030204" pitchFamily="18" charset="0"/>
                          </a:rPr>
                          <m:t>∙</m:t>
                        </m:r>
                        <m:nary>
                          <m:naryPr>
                            <m:chr m:val="∑"/>
                            <m:ctrlPr>
                              <a:rPr lang="en-US" altLang="zh-TW" sz="2000" b="0" i="1" smtClean="0">
                                <a:solidFill>
                                  <a:srgbClr val="FF0000"/>
                                </a:solidFill>
                                <a:latin typeface="Cambria Math" panose="02040503050406030204" pitchFamily="18" charset="0"/>
                                <a:ea typeface="Cambria Math" panose="02040503050406030204" pitchFamily="18" charset="0"/>
                              </a:rPr>
                            </m:ctrlPr>
                          </m:naryPr>
                          <m:sub>
                            <m:r>
                              <m:rPr>
                                <m:brk m:alnAt="23"/>
                              </m:rPr>
                              <a:rPr lang="en-US" altLang="zh-TW" sz="2000" b="0" i="1" smtClean="0">
                                <a:solidFill>
                                  <a:srgbClr val="FF0000"/>
                                </a:solidFill>
                                <a:latin typeface="Cambria Math" panose="02040503050406030204" pitchFamily="18" charset="0"/>
                                <a:ea typeface="Cambria Math" panose="02040503050406030204" pitchFamily="18" charset="0"/>
                              </a:rPr>
                              <m:t>𝑖</m:t>
                            </m:r>
                            <m:r>
                              <a:rPr lang="en-US" altLang="zh-TW" sz="2000" b="0" i="1" smtClean="0">
                                <a:solidFill>
                                  <a:srgbClr val="FF0000"/>
                                </a:solidFill>
                                <a:latin typeface="Cambria Math" panose="02040503050406030204" pitchFamily="18" charset="0"/>
                                <a:ea typeface="Cambria Math" panose="02040503050406030204" pitchFamily="18" charset="0"/>
                              </a:rPr>
                              <m:t>=1</m:t>
                            </m:r>
                          </m:sub>
                          <m:sup>
                            <m:r>
                              <a:rPr lang="en-US" altLang="zh-TW" sz="2000" b="0" i="1" smtClean="0">
                                <a:solidFill>
                                  <a:srgbClr val="FF0000"/>
                                </a:solidFill>
                                <a:latin typeface="Cambria Math" panose="02040503050406030204" pitchFamily="18" charset="0"/>
                                <a:ea typeface="Cambria Math" panose="02040503050406030204" pitchFamily="18" charset="0"/>
                              </a:rPr>
                              <m:t>𝐶</m:t>
                            </m:r>
                          </m:sup>
                          <m:e>
                            <m:sSub>
                              <m:sSubPr>
                                <m:ctrlPr>
                                  <a:rPr lang="en-US" altLang="zh-TW" sz="2000" b="0" i="1" smtClean="0">
                                    <a:solidFill>
                                      <a:srgbClr val="FF0000"/>
                                    </a:solidFill>
                                    <a:latin typeface="Cambria Math" panose="02040503050406030204" pitchFamily="18" charset="0"/>
                                    <a:ea typeface="Cambria Math" panose="02040503050406030204" pitchFamily="18" charset="0"/>
                                  </a:rPr>
                                </m:ctrlPr>
                              </m:sSubPr>
                              <m:e>
                                <m:r>
                                  <a:rPr lang="en-US" altLang="zh-TW" sz="2000" b="0" i="1" smtClean="0">
                                    <a:solidFill>
                                      <a:srgbClr val="FF0000"/>
                                    </a:solidFill>
                                    <a:latin typeface="Cambria Math" panose="02040503050406030204" pitchFamily="18" charset="0"/>
                                    <a:ea typeface="Cambria Math" panose="02040503050406030204" pitchFamily="18" charset="0"/>
                                  </a:rPr>
                                  <m:t>𝑇𝑃</m:t>
                                </m:r>
                              </m:e>
                              <m:sub>
                                <m:r>
                                  <a:rPr lang="en-US" altLang="zh-TW" sz="2000" b="0" i="1" smtClean="0">
                                    <a:solidFill>
                                      <a:srgbClr val="FF0000"/>
                                    </a:solidFill>
                                    <a:latin typeface="Cambria Math" panose="02040503050406030204" pitchFamily="18" charset="0"/>
                                    <a:ea typeface="Cambria Math" panose="02040503050406030204" pitchFamily="18" charset="0"/>
                                  </a:rPr>
                                  <m:t>𝑖</m:t>
                                </m:r>
                              </m:sub>
                            </m:sSub>
                          </m:e>
                        </m:nary>
                        <m:r>
                          <a:rPr lang="en-US" altLang="zh-TW" sz="2000" b="0" i="1" smtClean="0">
                            <a:solidFill>
                              <a:srgbClr val="FF0000"/>
                            </a:solidFill>
                            <a:latin typeface="Cambria Math" panose="02040503050406030204" pitchFamily="18" charset="0"/>
                            <a:ea typeface="Cambria Math" panose="02040503050406030204" pitchFamily="18" charset="0"/>
                          </a:rPr>
                          <m:t>+</m:t>
                        </m:r>
                        <m:nary>
                          <m:naryPr>
                            <m:chr m:val="∑"/>
                            <m:ctrlPr>
                              <a:rPr lang="en-US" altLang="zh-TW" sz="2000" i="1">
                                <a:solidFill>
                                  <a:srgbClr val="FF0000"/>
                                </a:solidFill>
                                <a:latin typeface="Cambria Math" panose="02040503050406030204" pitchFamily="18" charset="0"/>
                                <a:ea typeface="Cambria Math" panose="02040503050406030204" pitchFamily="18" charset="0"/>
                              </a:rPr>
                            </m:ctrlPr>
                          </m:naryPr>
                          <m:sub>
                            <m:r>
                              <m:rPr>
                                <m:brk m:alnAt="23"/>
                              </m:rPr>
                              <a:rPr lang="en-US" altLang="zh-TW" sz="2000" i="1">
                                <a:solidFill>
                                  <a:srgbClr val="FF0000"/>
                                </a:solidFill>
                                <a:latin typeface="Cambria Math" panose="02040503050406030204" pitchFamily="18" charset="0"/>
                                <a:ea typeface="Cambria Math" panose="02040503050406030204" pitchFamily="18" charset="0"/>
                              </a:rPr>
                              <m:t>𝑖</m:t>
                            </m:r>
                            <m:r>
                              <a:rPr lang="en-US" altLang="zh-TW" sz="2000" i="1">
                                <a:solidFill>
                                  <a:srgbClr val="FF0000"/>
                                </a:solidFill>
                                <a:latin typeface="Cambria Math" panose="02040503050406030204" pitchFamily="18" charset="0"/>
                                <a:ea typeface="Cambria Math" panose="02040503050406030204" pitchFamily="18" charset="0"/>
                              </a:rPr>
                              <m:t>=1</m:t>
                            </m:r>
                          </m:sub>
                          <m:sup>
                            <m:r>
                              <a:rPr lang="en-US" altLang="zh-TW" sz="2000" i="1">
                                <a:solidFill>
                                  <a:srgbClr val="FF0000"/>
                                </a:solidFill>
                                <a:latin typeface="Cambria Math" panose="02040503050406030204" pitchFamily="18" charset="0"/>
                                <a:ea typeface="Cambria Math" panose="02040503050406030204" pitchFamily="18" charset="0"/>
                              </a:rPr>
                              <m:t>𝐶</m:t>
                            </m:r>
                          </m:sup>
                          <m:e>
                            <m:sSub>
                              <m:sSubPr>
                                <m:ctrlPr>
                                  <a:rPr lang="en-US" altLang="zh-TW" sz="2000" i="1">
                                    <a:solidFill>
                                      <a:srgbClr val="FF0000"/>
                                    </a:solidFill>
                                    <a:latin typeface="Cambria Math" panose="02040503050406030204" pitchFamily="18" charset="0"/>
                                    <a:ea typeface="Cambria Math" panose="02040503050406030204" pitchFamily="18" charset="0"/>
                                  </a:rPr>
                                </m:ctrlPr>
                              </m:sSubPr>
                              <m:e>
                                <m:r>
                                  <a:rPr lang="en-US" altLang="zh-TW" sz="2000" b="0" i="1" smtClean="0">
                                    <a:solidFill>
                                      <a:srgbClr val="FF0000"/>
                                    </a:solidFill>
                                    <a:latin typeface="Cambria Math" panose="02040503050406030204" pitchFamily="18" charset="0"/>
                                    <a:ea typeface="Cambria Math" panose="02040503050406030204" pitchFamily="18" charset="0"/>
                                  </a:rPr>
                                  <m:t>𝐹</m:t>
                                </m:r>
                                <m:r>
                                  <a:rPr lang="en-US" altLang="zh-TW" sz="2000" i="1">
                                    <a:solidFill>
                                      <a:srgbClr val="FF0000"/>
                                    </a:solidFill>
                                    <a:latin typeface="Cambria Math" panose="02040503050406030204" pitchFamily="18" charset="0"/>
                                    <a:ea typeface="Cambria Math" panose="02040503050406030204" pitchFamily="18" charset="0"/>
                                  </a:rPr>
                                  <m:t>𝑃</m:t>
                                </m:r>
                              </m:e>
                              <m:sub>
                                <m:r>
                                  <a:rPr lang="en-US" altLang="zh-TW" sz="2000" i="1">
                                    <a:solidFill>
                                      <a:srgbClr val="FF0000"/>
                                    </a:solidFill>
                                    <a:latin typeface="Cambria Math" panose="02040503050406030204" pitchFamily="18" charset="0"/>
                                    <a:ea typeface="Cambria Math" panose="02040503050406030204" pitchFamily="18" charset="0"/>
                                  </a:rPr>
                                  <m:t>𝑖</m:t>
                                </m:r>
                              </m:sub>
                            </m:sSub>
                          </m:e>
                        </m:nary>
                        <m:r>
                          <a:rPr lang="en-US" altLang="zh-TW" sz="2000" b="0" i="1" smtClean="0">
                            <a:solidFill>
                              <a:srgbClr val="FF0000"/>
                            </a:solidFill>
                            <a:latin typeface="Cambria Math" panose="02040503050406030204" pitchFamily="18" charset="0"/>
                            <a:ea typeface="Cambria Math" panose="02040503050406030204" pitchFamily="18" charset="0"/>
                          </a:rPr>
                          <m:t>+</m:t>
                        </m:r>
                        <m:nary>
                          <m:naryPr>
                            <m:chr m:val="∑"/>
                            <m:ctrlPr>
                              <a:rPr lang="en-US" altLang="zh-TW" sz="2000" i="1">
                                <a:solidFill>
                                  <a:srgbClr val="FF0000"/>
                                </a:solidFill>
                                <a:latin typeface="Cambria Math" panose="02040503050406030204" pitchFamily="18" charset="0"/>
                                <a:ea typeface="Cambria Math" panose="02040503050406030204" pitchFamily="18" charset="0"/>
                              </a:rPr>
                            </m:ctrlPr>
                          </m:naryPr>
                          <m:sub>
                            <m:r>
                              <m:rPr>
                                <m:brk m:alnAt="23"/>
                              </m:rPr>
                              <a:rPr lang="en-US" altLang="zh-TW" sz="2000" i="1">
                                <a:solidFill>
                                  <a:srgbClr val="FF0000"/>
                                </a:solidFill>
                                <a:latin typeface="Cambria Math" panose="02040503050406030204" pitchFamily="18" charset="0"/>
                                <a:ea typeface="Cambria Math" panose="02040503050406030204" pitchFamily="18" charset="0"/>
                              </a:rPr>
                              <m:t>𝑖</m:t>
                            </m:r>
                            <m:r>
                              <a:rPr lang="en-US" altLang="zh-TW" sz="2000" i="1">
                                <a:solidFill>
                                  <a:srgbClr val="FF0000"/>
                                </a:solidFill>
                                <a:latin typeface="Cambria Math" panose="02040503050406030204" pitchFamily="18" charset="0"/>
                                <a:ea typeface="Cambria Math" panose="02040503050406030204" pitchFamily="18" charset="0"/>
                              </a:rPr>
                              <m:t>=1</m:t>
                            </m:r>
                          </m:sub>
                          <m:sup>
                            <m:r>
                              <a:rPr lang="en-US" altLang="zh-TW" sz="2000" i="1">
                                <a:solidFill>
                                  <a:srgbClr val="FF0000"/>
                                </a:solidFill>
                                <a:latin typeface="Cambria Math" panose="02040503050406030204" pitchFamily="18" charset="0"/>
                                <a:ea typeface="Cambria Math" panose="02040503050406030204" pitchFamily="18" charset="0"/>
                              </a:rPr>
                              <m:t>𝐶</m:t>
                            </m:r>
                          </m:sup>
                          <m:e>
                            <m:sSub>
                              <m:sSubPr>
                                <m:ctrlPr>
                                  <a:rPr lang="en-US" altLang="zh-TW" sz="2000" i="1">
                                    <a:solidFill>
                                      <a:srgbClr val="FF0000"/>
                                    </a:solidFill>
                                    <a:latin typeface="Cambria Math" panose="02040503050406030204" pitchFamily="18" charset="0"/>
                                    <a:ea typeface="Cambria Math" panose="02040503050406030204" pitchFamily="18" charset="0"/>
                                  </a:rPr>
                                </m:ctrlPr>
                              </m:sSubPr>
                              <m:e>
                                <m:r>
                                  <a:rPr lang="en-US" altLang="zh-TW" sz="2000" b="0" i="1" smtClean="0">
                                    <a:solidFill>
                                      <a:srgbClr val="FF0000"/>
                                    </a:solidFill>
                                    <a:latin typeface="Cambria Math" panose="02040503050406030204" pitchFamily="18" charset="0"/>
                                    <a:ea typeface="Cambria Math" panose="02040503050406030204" pitchFamily="18" charset="0"/>
                                  </a:rPr>
                                  <m:t>𝐹𝑁</m:t>
                                </m:r>
                              </m:e>
                              <m:sub>
                                <m:r>
                                  <a:rPr lang="en-US" altLang="zh-TW" sz="2000" i="1">
                                    <a:solidFill>
                                      <a:srgbClr val="FF0000"/>
                                    </a:solidFill>
                                    <a:latin typeface="Cambria Math" panose="02040503050406030204" pitchFamily="18" charset="0"/>
                                    <a:ea typeface="Cambria Math" panose="02040503050406030204" pitchFamily="18" charset="0"/>
                                  </a:rPr>
                                  <m:t>𝑖</m:t>
                                </m:r>
                              </m:sub>
                            </m:sSub>
                          </m:e>
                        </m:nary>
                      </m:den>
                    </m:f>
                  </m:oMath>
                </a14:m>
                <a:endParaRPr lang="en-US" altLang="zh-TW" sz="2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20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大六性格特質分數預測結果評估標準</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en-US" altLang="zh-TW" sz="2000" dirty="0">
                    <a:solidFill>
                      <a:schemeClr val="tx1"/>
                    </a:solidFill>
                    <a:latin typeface="標楷體" panose="03000509000000000000" pitchFamily="65" charset="-120"/>
                    <a:ea typeface="標楷體" panose="03000509000000000000" pitchFamily="65" charset="-120"/>
                  </a:rPr>
                  <a:t> </a:t>
                </a:r>
                <a14:m>
                  <m:oMath xmlns:m="http://schemas.openxmlformats.org/officeDocument/2006/math">
                    <m:r>
                      <m:rPr>
                        <m:sty m:val="p"/>
                      </m:rPr>
                      <a:rPr lang="en-US" altLang="zh-TW" sz="2000">
                        <a:solidFill>
                          <a:schemeClr val="tx1"/>
                        </a:solidFill>
                        <a:latin typeface="Cambria Math" panose="02040503050406030204" pitchFamily="18" charset="0"/>
                      </a:rPr>
                      <m:t>RMSE</m:t>
                    </m:r>
                    <m:r>
                      <a:rPr lang="en-US" altLang="zh-TW" sz="2000">
                        <a:solidFill>
                          <a:schemeClr val="tx1"/>
                        </a:solidFill>
                        <a:latin typeface="Cambria Math" panose="02040503050406030204" pitchFamily="18" charset="0"/>
                      </a:rPr>
                      <m:t>=</m:t>
                    </m:r>
                    <m:rad>
                      <m:radPr>
                        <m:degHide m:val="on"/>
                        <m:ctrlPr>
                          <a:rPr lang="zh-TW" altLang="zh-TW" sz="2000" i="1">
                            <a:solidFill>
                              <a:schemeClr val="tx1"/>
                            </a:solidFill>
                            <a:latin typeface="Cambria Math" panose="02040503050406030204" pitchFamily="18" charset="0"/>
                          </a:rPr>
                        </m:ctrlPr>
                      </m:radPr>
                      <m:deg/>
                      <m:e>
                        <m:f>
                          <m:fPr>
                            <m:ctrlPr>
                              <a:rPr lang="zh-TW" altLang="zh-TW" sz="2000" i="1">
                                <a:solidFill>
                                  <a:schemeClr val="tx1"/>
                                </a:solidFill>
                                <a:latin typeface="Cambria Math" panose="02040503050406030204" pitchFamily="18" charset="0"/>
                              </a:rPr>
                            </m:ctrlPr>
                          </m:fPr>
                          <m:num>
                            <m:nary>
                              <m:naryPr>
                                <m:chr m:val="∑"/>
                                <m:limLoc m:val="undOvr"/>
                                <m:ctrlPr>
                                  <a:rPr lang="zh-TW" altLang="zh-TW" sz="2000" i="1">
                                    <a:solidFill>
                                      <a:schemeClr val="tx1"/>
                                    </a:solidFill>
                                    <a:latin typeface="Cambria Math" panose="02040503050406030204" pitchFamily="18" charset="0"/>
                                  </a:rPr>
                                </m:ctrlPr>
                              </m:naryPr>
                              <m:sub>
                                <m:r>
                                  <a:rPr lang="en-US" altLang="zh-TW" sz="2000" i="1">
                                    <a:solidFill>
                                      <a:schemeClr val="tx1"/>
                                    </a:solidFill>
                                    <a:latin typeface="Cambria Math" panose="02040503050406030204" pitchFamily="18" charset="0"/>
                                  </a:rPr>
                                  <m:t>𝑡</m:t>
                                </m:r>
                                <m:r>
                                  <a:rPr lang="en-US" altLang="zh-TW" sz="2000" i="1">
                                    <a:solidFill>
                                      <a:schemeClr val="tx1"/>
                                    </a:solidFill>
                                    <a:latin typeface="Cambria Math" panose="02040503050406030204" pitchFamily="18" charset="0"/>
                                  </a:rPr>
                                  <m:t>=1</m:t>
                                </m:r>
                              </m:sub>
                              <m:sup>
                                <m:r>
                                  <a:rPr lang="en-US" altLang="zh-TW" sz="2000" i="1">
                                    <a:solidFill>
                                      <a:schemeClr val="tx1"/>
                                    </a:solidFill>
                                    <a:latin typeface="Cambria Math" panose="02040503050406030204" pitchFamily="18" charset="0"/>
                                  </a:rPr>
                                  <m:t>𝑛</m:t>
                                </m:r>
                              </m:sup>
                              <m:e>
                                <m:sSup>
                                  <m:sSupPr>
                                    <m:ctrlPr>
                                      <a:rPr lang="zh-TW" altLang="zh-TW" sz="2000" i="1">
                                        <a:solidFill>
                                          <a:schemeClr val="tx1"/>
                                        </a:solidFill>
                                        <a:latin typeface="Cambria Math" panose="02040503050406030204" pitchFamily="18" charset="0"/>
                                      </a:rPr>
                                    </m:ctrlPr>
                                  </m:sSupPr>
                                  <m:e>
                                    <m:r>
                                      <a:rPr lang="en-US" altLang="zh-TW" sz="2000" i="1">
                                        <a:solidFill>
                                          <a:schemeClr val="tx1"/>
                                        </a:solidFill>
                                        <a:latin typeface="Cambria Math" panose="02040503050406030204" pitchFamily="18" charset="0"/>
                                      </a:rPr>
                                      <m:t>(</m:t>
                                    </m:r>
                                    <m:sSub>
                                      <m:sSubPr>
                                        <m:ctrlPr>
                                          <a:rPr lang="en-US" altLang="zh-TW" sz="2000" i="1" smtClean="0">
                                            <a:solidFill>
                                              <a:schemeClr val="tx1"/>
                                            </a:solidFill>
                                            <a:latin typeface="Cambria Math" panose="02040503050406030204" pitchFamily="18" charset="0"/>
                                          </a:rPr>
                                        </m:ctrlPr>
                                      </m:sSubPr>
                                      <m:e>
                                        <m:r>
                                          <a:rPr lang="en-US" altLang="zh-TW" sz="2000" b="0" i="1" smtClean="0">
                                            <a:solidFill>
                                              <a:schemeClr val="tx1"/>
                                            </a:solidFill>
                                            <a:latin typeface="Cambria Math" panose="02040503050406030204" pitchFamily="18" charset="0"/>
                                          </a:rPr>
                                          <m:t>𝑦</m:t>
                                        </m:r>
                                      </m:e>
                                      <m:sub>
                                        <m:r>
                                          <a:rPr lang="en-US" altLang="zh-TW" sz="2000" b="0" i="1" smtClean="0">
                                            <a:solidFill>
                                              <a:schemeClr val="tx1"/>
                                            </a:solidFill>
                                            <a:latin typeface="Cambria Math" panose="02040503050406030204" pitchFamily="18" charset="0"/>
                                          </a:rPr>
                                          <m:t>𝑡</m:t>
                                        </m:r>
                                      </m:sub>
                                    </m:sSub>
                                    <m:r>
                                      <a:rPr lang="en-US" altLang="zh-TW" sz="2000" b="0" i="1" smtClean="0">
                                        <a:solidFill>
                                          <a:schemeClr val="tx1"/>
                                        </a:solidFill>
                                        <a:latin typeface="Cambria Math" panose="02040503050406030204" pitchFamily="18" charset="0"/>
                                      </a:rPr>
                                      <m:t>−</m:t>
                                    </m:r>
                                    <m:sSub>
                                      <m:sSubPr>
                                        <m:ctrlPr>
                                          <a:rPr lang="en-US" altLang="zh-TW" sz="2000" i="1">
                                            <a:solidFill>
                                              <a:schemeClr val="tx1"/>
                                            </a:solidFill>
                                            <a:latin typeface="Cambria Math" panose="02040503050406030204" pitchFamily="18" charset="0"/>
                                          </a:rPr>
                                        </m:ctrlPr>
                                      </m:sSubPr>
                                      <m:e>
                                        <m:acc>
                                          <m:accPr>
                                            <m:chr m:val="̂"/>
                                            <m:ctrlPr>
                                              <a:rPr lang="zh-TW" altLang="zh-TW" sz="2000" i="1">
                                                <a:solidFill>
                                                  <a:schemeClr val="tx1"/>
                                                </a:solidFill>
                                                <a:latin typeface="Cambria Math" panose="02040503050406030204" pitchFamily="18" charset="0"/>
                                              </a:rPr>
                                            </m:ctrlPr>
                                          </m:accPr>
                                          <m:e>
                                            <m:r>
                                              <a:rPr lang="en-US" altLang="zh-TW" sz="2000" i="1">
                                                <a:solidFill>
                                                  <a:schemeClr val="tx1"/>
                                                </a:solidFill>
                                                <a:latin typeface="Cambria Math" panose="02040503050406030204" pitchFamily="18" charset="0"/>
                                              </a:rPr>
                                              <m:t>𝑦</m:t>
                                            </m:r>
                                          </m:e>
                                        </m:acc>
                                      </m:e>
                                      <m:sub>
                                        <m:r>
                                          <a:rPr lang="en-US" altLang="zh-TW" sz="2000" i="1">
                                            <a:solidFill>
                                              <a:schemeClr val="tx1"/>
                                            </a:solidFill>
                                            <a:latin typeface="Cambria Math" panose="02040503050406030204" pitchFamily="18" charset="0"/>
                                          </a:rPr>
                                          <m:t>𝑡</m:t>
                                        </m:r>
                                      </m:sub>
                                    </m:sSub>
                                    <m:r>
                                      <a:rPr lang="en-US" altLang="zh-TW" sz="2000" i="1">
                                        <a:solidFill>
                                          <a:schemeClr val="tx1"/>
                                        </a:solidFill>
                                        <a:latin typeface="Cambria Math" panose="02040503050406030204" pitchFamily="18" charset="0"/>
                                      </a:rPr>
                                      <m:t>)</m:t>
                                    </m:r>
                                  </m:e>
                                  <m:sup>
                                    <m:r>
                                      <a:rPr lang="en-US" altLang="zh-TW" sz="2000" i="1">
                                        <a:solidFill>
                                          <a:schemeClr val="tx1"/>
                                        </a:solidFill>
                                        <a:latin typeface="Cambria Math" panose="02040503050406030204" pitchFamily="18" charset="0"/>
                                      </a:rPr>
                                      <m:t>2</m:t>
                                    </m:r>
                                  </m:sup>
                                </m:sSup>
                              </m:e>
                            </m:nary>
                          </m:num>
                          <m:den>
                            <m:r>
                              <a:rPr lang="en-US" altLang="zh-TW" sz="2000" i="1">
                                <a:solidFill>
                                  <a:schemeClr val="tx1"/>
                                </a:solidFill>
                                <a:latin typeface="Cambria Math" panose="02040503050406030204" pitchFamily="18" charset="0"/>
                              </a:rPr>
                              <m:t>𝑛</m:t>
                            </m:r>
                          </m:den>
                        </m:f>
                      </m:e>
                    </m:rad>
                  </m:oMath>
                </a14:m>
                <a:endParaRPr lang="en-US" altLang="zh-TW" sz="2000" dirty="0" smtClean="0">
                  <a:latin typeface="標楷體" panose="03000509000000000000" pitchFamily="65" charset="-120"/>
                </a:endParaRPr>
              </a:p>
              <a:p>
                <a:pPr lvl="1">
                  <a:buFont typeface="Wingdings" panose="05000000000000000000" pitchFamily="2" charset="2"/>
                  <a:buChar char="n"/>
                </a:pPr>
                <a:endParaRPr lang="en-US" altLang="zh-TW" sz="2000" dirty="0" smtClean="0">
                  <a:solidFill>
                    <a:schemeClr val="tx1"/>
                  </a:solidFill>
                  <a:latin typeface="標楷體" panose="03000509000000000000" pitchFamily="65" charset="-120"/>
                  <a:ea typeface="標楷體" panose="03000509000000000000" pitchFamily="65" charset="-12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697" t="-2121"/>
                </a:stretch>
              </a:blipFill>
            </p:spPr>
            <p:txBody>
              <a:bodyPr/>
              <a:lstStyle/>
              <a:p>
                <a:r>
                  <a:rPr lang="zh-TW" altLang="en-US">
                    <a:noFill/>
                  </a:rPr>
                  <a:t> </a:t>
                </a:r>
              </a:p>
            </p:txBody>
          </p:sp>
        </mc:Fallback>
      </mc:AlternateContent>
      <p:pic>
        <p:nvPicPr>
          <p:cNvPr id="4" name="圖片 3"/>
          <p:cNvPicPr/>
          <p:nvPr/>
        </p:nvPicPr>
        <p:blipFill>
          <a:blip r:embed="rId4">
            <a:extLst>
              <a:ext uri="{28A0092B-C50C-407E-A947-70E740481C1C}">
                <a14:useLocalDpi xmlns:a14="http://schemas.microsoft.com/office/drawing/2010/main" val="0"/>
              </a:ext>
            </a:extLst>
          </a:blip>
          <a:stretch>
            <a:fillRect/>
          </a:stretch>
        </p:blipFill>
        <p:spPr>
          <a:xfrm>
            <a:off x="7307580" y="2628054"/>
            <a:ext cx="3848100" cy="3241040"/>
          </a:xfrm>
          <a:prstGeom prst="rect">
            <a:avLst/>
          </a:prstGeom>
        </p:spPr>
      </p:pic>
      <p:sp>
        <p:nvSpPr>
          <p:cNvPr id="5" name="文字方塊 4"/>
          <p:cNvSpPr txBox="1"/>
          <p:nvPr/>
        </p:nvSpPr>
        <p:spPr>
          <a:xfrm>
            <a:off x="8163453" y="5977468"/>
            <a:ext cx="2817566"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圖、</a:t>
            </a:r>
            <a:r>
              <a:rPr lang="en-US" altLang="zh-TW" dirty="0" smtClean="0">
                <a:latin typeface="Times New Roman" panose="02020603050405020304" pitchFamily="18" charset="0"/>
                <a:cs typeface="Times New Roman" panose="02020603050405020304" pitchFamily="18" charset="0"/>
              </a:rPr>
              <a:t>diagnostic testing table</a:t>
            </a:r>
            <a:endParaRPr lang="zh-TW" altLang="en-US" dirty="0">
              <a:latin typeface="Times New Roman" panose="02020603050405020304" pitchFamily="18" charset="0"/>
              <a:cs typeface="Times New Roman" panose="02020603050405020304" pitchFamily="18" charset="0"/>
            </a:endParaRPr>
          </a:p>
        </p:txBody>
      </p:sp>
      <p:sp>
        <p:nvSpPr>
          <p:cNvPr id="6" name="投影片編號版面配置區 5"/>
          <p:cNvSpPr>
            <a:spLocks noGrp="1"/>
          </p:cNvSpPr>
          <p:nvPr>
            <p:ph type="sldNum" sz="quarter" idx="12"/>
          </p:nvPr>
        </p:nvSpPr>
        <p:spPr/>
        <p:txBody>
          <a:bodyPr/>
          <a:lstStyle/>
          <a:p>
            <a:fld id="{80F6A09D-159B-4313-80A4-EA0632F358DB}" type="slidenum">
              <a:rPr lang="zh-TW" altLang="en-US" smtClean="0"/>
              <a:t>22</a:t>
            </a:fld>
            <a:endParaRPr lang="zh-TW" altLang="en-US"/>
          </a:p>
        </p:txBody>
      </p:sp>
    </p:spTree>
    <p:extLst>
      <p:ext uri="{BB962C8B-B14F-4D97-AF65-F5344CB8AC3E}">
        <p14:creationId xmlns:p14="http://schemas.microsoft.com/office/powerpoint/2010/main" val="40492379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a:latin typeface="標楷體" panose="03000509000000000000" pitchFamily="65" charset="-120"/>
                <a:ea typeface="標楷體" panose="03000509000000000000" pitchFamily="65" charset="-120"/>
              </a:rPr>
              <a:t>實驗設定與評估</a:t>
            </a:r>
            <a:r>
              <a:rPr lang="zh-TW" altLang="en-US" sz="4400" dirty="0" smtClean="0">
                <a:latin typeface="標楷體" panose="03000509000000000000" pitchFamily="65" charset="-120"/>
                <a:ea typeface="標楷體" panose="03000509000000000000" pitchFamily="65" charset="-120"/>
              </a:rPr>
              <a:t>標準</a:t>
            </a:r>
            <a:r>
              <a:rPr lang="en-US" altLang="zh-TW" sz="4400" dirty="0" smtClean="0">
                <a:latin typeface="標楷體" panose="03000509000000000000" pitchFamily="65" charset="-120"/>
                <a:ea typeface="標楷體" panose="03000509000000000000" pitchFamily="65" charset="-120"/>
              </a:rPr>
              <a:t>(</a:t>
            </a:r>
            <a:r>
              <a:rPr lang="zh-TW" altLang="en-US" sz="4400" dirty="0" smtClean="0">
                <a:latin typeface="標楷體" panose="03000509000000000000" pitchFamily="65" charset="-120"/>
                <a:ea typeface="標楷體" panose="03000509000000000000" pitchFamily="65" charset="-120"/>
              </a:rPr>
              <a:t>續</a:t>
            </a:r>
            <a:r>
              <a:rPr lang="en-US" altLang="zh-TW" sz="4400" dirty="0" smtClean="0">
                <a:latin typeface="標楷體" panose="03000509000000000000" pitchFamily="65" charset="-120"/>
                <a:ea typeface="標楷體" panose="03000509000000000000" pitchFamily="65" charset="-120"/>
              </a:rPr>
              <a:t>)</a:t>
            </a:r>
            <a:endParaRPr lang="zh-TW" altLang="en-US" sz="4400" dirty="0"/>
          </a:p>
        </p:txBody>
      </p:sp>
      <mc:AlternateContent xmlns:mc="http://schemas.openxmlformats.org/markup-compatibility/2006" xmlns:a14="http://schemas.microsoft.com/office/drawing/2010/main">
        <mc:Choice Requires="a14">
          <p:sp>
            <p:nvSpPr>
              <p:cNvPr id="3" name="內容版面配置區 2"/>
              <p:cNvSpPr>
                <a:spLocks noGrp="1"/>
              </p:cNvSpPr>
              <p:nvPr>
                <p:ph idx="1"/>
              </p:nvPr>
            </p:nvSpPr>
            <p:spPr/>
            <p:txBody>
              <a:bodyPr>
                <a:normAutofit/>
              </a:bodyPr>
              <a:lstStyle/>
              <a:p>
                <a:pPr>
                  <a:buFont typeface="Wingdings" panose="05000000000000000000" pitchFamily="2" charset="2"/>
                  <a:buChar char="n"/>
                </a:pPr>
                <a:r>
                  <a:rPr lang="zh-TW" altLang="en-US" sz="2400" dirty="0" smtClean="0">
                    <a:latin typeface="標楷體" panose="03000509000000000000" pitchFamily="65" charset="-120"/>
                    <a:ea typeface="標楷體" panose="03000509000000000000" pitchFamily="65" charset="-120"/>
                    <a:cs typeface="Times New Roman" panose="02020603050405020304" pitchFamily="18" charset="0"/>
                  </a:rPr>
                  <a:t> </a:t>
                </a:r>
                <a:r>
                  <a:rPr lang="zh-TW" altLang="en-US"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分群效果評估標準</a:t>
                </a:r>
                <a:endParaRPr lang="en-US" altLang="zh-TW" sz="24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buFont typeface="Wingdings" panose="05000000000000000000" pitchFamily="2" charset="2"/>
                  <a:buChar char="n"/>
                </a:pPr>
                <a:r>
                  <a:rPr lang="zh-TW" altLang="en-US" sz="2000" dirty="0">
                    <a:latin typeface="標楷體" panose="03000509000000000000" pitchFamily="65" charset="-120"/>
                    <a:ea typeface="標楷體" panose="03000509000000000000" pitchFamily="65" charset="-120"/>
                    <a:cs typeface="Times New Roman" panose="02020603050405020304" pitchFamily="18" charset="0"/>
                  </a:rPr>
                  <a:t> </a:t>
                </a:r>
                <a:r>
                  <a:rPr lang="en-US" altLang="zh-TW" sz="2000" dirty="0" smtClean="0">
                    <a:solidFill>
                      <a:srgbClr val="FF0000"/>
                    </a:solidFill>
                    <a:latin typeface="Times New Roman" panose="02020603050405020304" pitchFamily="18" charset="0"/>
                    <a:ea typeface="標楷體" panose="03000509000000000000" pitchFamily="65" charset="-120"/>
                    <a:cs typeface="Times New Roman" panose="02020603050405020304" pitchFamily="18" charset="0"/>
                  </a:rPr>
                  <a:t>Silhouette score</a:t>
                </a:r>
              </a:p>
              <a:p>
                <a:pPr lvl="1">
                  <a:buFont typeface="Wingdings" panose="05000000000000000000" pitchFamily="2" charset="2"/>
                  <a:buChar char="n"/>
                </a:pPr>
                <a:endParaRPr lang="en-US" altLang="zh-TW" sz="2000" dirty="0" smtClean="0">
                  <a:latin typeface="標楷體" panose="03000509000000000000" pitchFamily="65" charset="-120"/>
                  <a:ea typeface="標楷體" panose="03000509000000000000" pitchFamily="65" charset="-120"/>
                  <a:cs typeface="Times New Roman" panose="02020603050405020304" pitchFamily="18" charset="0"/>
                </a:endParaRPr>
              </a:p>
              <a:p>
                <a:pPr lvl="1">
                  <a:buFont typeface="Wingdings" panose="05000000000000000000" pitchFamily="2" charset="2"/>
                  <a:buChar char="n"/>
                </a:pPr>
                <a:r>
                  <a:rPr lang="en-US" altLang="zh-TW" sz="2000" dirty="0">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r>
                      <m:rPr>
                        <m:sty m:val="p"/>
                      </m:rPr>
                      <a:rPr lang="en-US" altLang="zh-TW" smtClean="0">
                        <a:solidFill>
                          <a:schemeClr val="tx1"/>
                        </a:solidFill>
                        <a:latin typeface="Cambria Math" panose="02040503050406030204" pitchFamily="18" charset="0"/>
                      </a:rPr>
                      <m:t>s</m:t>
                    </m:r>
                    <m:d>
                      <m:dPr>
                        <m:ctrlPr>
                          <a:rPr lang="zh-TW" altLang="zh-TW" i="1">
                            <a:solidFill>
                              <a:schemeClr val="tx1"/>
                            </a:solidFill>
                            <a:latin typeface="Cambria Math" panose="02040503050406030204" pitchFamily="18" charset="0"/>
                          </a:rPr>
                        </m:ctrlPr>
                      </m:dPr>
                      <m:e>
                        <m:r>
                          <m:rPr>
                            <m:sty m:val="p"/>
                          </m:rPr>
                          <a:rPr lang="en-US" altLang="zh-TW">
                            <a:solidFill>
                              <a:schemeClr val="tx1"/>
                            </a:solidFill>
                            <a:latin typeface="Cambria Math" panose="02040503050406030204" pitchFamily="18" charset="0"/>
                          </a:rPr>
                          <m:t>i</m:t>
                        </m:r>
                      </m:e>
                    </m:d>
                    <m:r>
                      <a:rPr lang="en-US" altLang="zh-TW">
                        <a:solidFill>
                          <a:schemeClr val="tx1"/>
                        </a:solidFill>
                        <a:latin typeface="Cambria Math" panose="02040503050406030204" pitchFamily="18" charset="0"/>
                      </a:rPr>
                      <m:t>=</m:t>
                    </m:r>
                    <m:f>
                      <m:fPr>
                        <m:ctrlPr>
                          <a:rPr lang="zh-TW"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𝑏</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𝑎</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m:t>
                        </m:r>
                      </m:num>
                      <m:den>
                        <m:r>
                          <m:rPr>
                            <m:sty m:val="p"/>
                          </m:rPr>
                          <a:rPr lang="en-US" altLang="zh-TW">
                            <a:solidFill>
                              <a:schemeClr val="tx1"/>
                            </a:solidFill>
                            <a:latin typeface="Cambria Math" panose="02040503050406030204" pitchFamily="18" charset="0"/>
                          </a:rPr>
                          <m:t>max</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𝑎</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𝑏</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m:t>
                        </m:r>
                      </m:den>
                    </m:f>
                  </m:oMath>
                </a14:m>
                <a:endPar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buFont typeface="Wingdings" panose="05000000000000000000" pitchFamily="2" charset="2"/>
                  <a:buChar char="n"/>
                </a:pPr>
                <a:endPar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endParaRPr>
              </a:p>
              <a:p>
                <a:pPr lvl="1">
                  <a:buFont typeface="Wingdings" panose="05000000000000000000" pitchFamily="2" charset="2"/>
                  <a:buChar char="n"/>
                </a:pPr>
                <a:r>
                  <a:rPr lang="en-US" altLang="zh-TW" sz="2000" dirty="0" smtClean="0">
                    <a:solidFill>
                      <a:schemeClr val="tx1"/>
                    </a:solidFill>
                    <a:latin typeface="標楷體" panose="03000509000000000000" pitchFamily="65" charset="-120"/>
                    <a:ea typeface="標楷體" panose="03000509000000000000" pitchFamily="65" charset="-120"/>
                    <a:cs typeface="Times New Roman" panose="02020603050405020304" pitchFamily="18" charset="0"/>
                  </a:rPr>
                  <a:t> </a:t>
                </a:r>
                <a14:m>
                  <m:oMath xmlns:m="http://schemas.openxmlformats.org/officeDocument/2006/math">
                    <m:r>
                      <m:rPr>
                        <m:sty m:val="p"/>
                      </m:rPr>
                      <a:rPr lang="en-US" altLang="zh-TW">
                        <a:solidFill>
                          <a:schemeClr val="tx1"/>
                        </a:solidFill>
                        <a:latin typeface="Cambria Math" panose="02040503050406030204" pitchFamily="18" charset="0"/>
                      </a:rPr>
                      <m:t>s</m:t>
                    </m:r>
                    <m:d>
                      <m:dPr>
                        <m:ctrlPr>
                          <a:rPr lang="zh-TW" altLang="zh-TW" i="1">
                            <a:solidFill>
                              <a:schemeClr val="tx1"/>
                            </a:solidFill>
                            <a:latin typeface="Cambria Math" panose="02040503050406030204" pitchFamily="18" charset="0"/>
                          </a:rPr>
                        </m:ctrlPr>
                      </m:dPr>
                      <m:e>
                        <m:r>
                          <m:rPr>
                            <m:sty m:val="p"/>
                          </m:rPr>
                          <a:rPr lang="en-US" altLang="zh-TW">
                            <a:solidFill>
                              <a:schemeClr val="tx1"/>
                            </a:solidFill>
                            <a:latin typeface="Cambria Math" panose="02040503050406030204" pitchFamily="18" charset="0"/>
                          </a:rPr>
                          <m:t>i</m:t>
                        </m:r>
                      </m:e>
                    </m:d>
                    <m:r>
                      <a:rPr lang="en-US" altLang="zh-TW">
                        <a:solidFill>
                          <a:schemeClr val="tx1"/>
                        </a:solidFill>
                        <a:latin typeface="Cambria Math" panose="02040503050406030204" pitchFamily="18" charset="0"/>
                      </a:rPr>
                      <m:t>=</m:t>
                    </m:r>
                    <m:d>
                      <m:dPr>
                        <m:begChr m:val="{"/>
                        <m:endChr m:val=""/>
                        <m:ctrlPr>
                          <a:rPr lang="zh-TW" altLang="zh-TW" i="1">
                            <a:solidFill>
                              <a:schemeClr val="tx1"/>
                            </a:solidFill>
                            <a:latin typeface="Cambria Math" panose="02040503050406030204" pitchFamily="18" charset="0"/>
                          </a:rPr>
                        </m:ctrlPr>
                      </m:dPr>
                      <m:e>
                        <m:eqArr>
                          <m:eqArrPr>
                            <m:ctrlPr>
                              <a:rPr lang="zh-TW" altLang="zh-TW" i="1">
                                <a:solidFill>
                                  <a:schemeClr val="tx1"/>
                                </a:solidFill>
                                <a:latin typeface="Cambria Math" panose="02040503050406030204" pitchFamily="18" charset="0"/>
                              </a:rPr>
                            </m:ctrlPr>
                          </m:eqArrPr>
                          <m:e>
                            <m:r>
                              <a:rPr lang="en-US" altLang="zh-TW" i="1">
                                <a:solidFill>
                                  <a:schemeClr val="tx1"/>
                                </a:solidFill>
                                <a:latin typeface="Cambria Math" panose="02040503050406030204" pitchFamily="18" charset="0"/>
                              </a:rPr>
                              <m:t>1−</m:t>
                            </m:r>
                            <m:f>
                              <m:fPr>
                                <m:ctrlPr>
                                  <a:rPr lang="zh-TW"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𝑎</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num>
                              <m:den>
                                <m:r>
                                  <a:rPr lang="en-US" altLang="zh-TW" i="1">
                                    <a:solidFill>
                                      <a:schemeClr val="tx1"/>
                                    </a:solidFill>
                                    <a:latin typeface="Cambria Math" panose="02040503050406030204" pitchFamily="18" charset="0"/>
                                  </a:rPr>
                                  <m:t>𝑏</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den>
                            </m:f>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𝑖𝑓𝑎</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r>
                              <a:rPr lang="en-US" altLang="zh-TW" i="1">
                                <a:solidFill>
                                  <a:schemeClr val="tx1"/>
                                </a:solidFill>
                                <a:latin typeface="Cambria Math" panose="02040503050406030204" pitchFamily="18" charset="0"/>
                              </a:rPr>
                              <m:t>&lt;</m:t>
                            </m:r>
                            <m:r>
                              <a:rPr lang="en-US" altLang="zh-TW" i="1">
                                <a:solidFill>
                                  <a:schemeClr val="tx1"/>
                                </a:solidFill>
                                <a:latin typeface="Cambria Math" panose="02040503050406030204" pitchFamily="18" charset="0"/>
                              </a:rPr>
                              <m:t>𝑏</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m:t>
                            </m:r>
                          </m:e>
                          <m:e>
                            <m:r>
                              <a:rPr lang="en-US" altLang="zh-TW" i="1">
                                <a:solidFill>
                                  <a:schemeClr val="tx1"/>
                                </a:solidFill>
                                <a:latin typeface="Cambria Math" panose="02040503050406030204" pitchFamily="18" charset="0"/>
                              </a:rPr>
                              <m:t>0,       </m:t>
                            </m:r>
                            <m:r>
                              <a:rPr lang="en-US" altLang="zh-TW" b="0" i="1" smtClean="0">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𝑖𝑓</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𝑎</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𝑏</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m:t>
                            </m:r>
                          </m:e>
                          <m:e>
                            <m:f>
                              <m:fPr>
                                <m:ctrlPr>
                                  <a:rPr lang="zh-TW" altLang="zh-TW" i="1">
                                    <a:solidFill>
                                      <a:schemeClr val="tx1"/>
                                    </a:solidFill>
                                    <a:latin typeface="Cambria Math" panose="02040503050406030204" pitchFamily="18" charset="0"/>
                                  </a:rPr>
                                </m:ctrlPr>
                              </m:fPr>
                              <m:num>
                                <m:r>
                                  <a:rPr lang="en-US" altLang="zh-TW" i="1">
                                    <a:solidFill>
                                      <a:schemeClr val="tx1"/>
                                    </a:solidFill>
                                    <a:latin typeface="Cambria Math" panose="02040503050406030204" pitchFamily="18" charset="0"/>
                                  </a:rPr>
                                  <m:t>𝑏</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num>
                              <m:den>
                                <m:r>
                                  <a:rPr lang="en-US" altLang="zh-TW" i="1">
                                    <a:solidFill>
                                      <a:schemeClr val="tx1"/>
                                    </a:solidFill>
                                    <a:latin typeface="Cambria Math" panose="02040503050406030204" pitchFamily="18" charset="0"/>
                                  </a:rPr>
                                  <m:t>𝑎</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den>
                            </m:f>
                            <m:r>
                              <a:rPr lang="en-US" altLang="zh-TW" i="1">
                                <a:solidFill>
                                  <a:schemeClr val="tx1"/>
                                </a:solidFill>
                                <a:latin typeface="Cambria Math" panose="02040503050406030204" pitchFamily="18" charset="0"/>
                              </a:rPr>
                              <m:t>−1,    </m:t>
                            </m:r>
                            <m:r>
                              <a:rPr lang="en-US" altLang="zh-TW" i="1">
                                <a:solidFill>
                                  <a:schemeClr val="tx1"/>
                                </a:solidFill>
                                <a:latin typeface="Cambria Math" panose="02040503050406030204" pitchFamily="18" charset="0"/>
                              </a:rPr>
                              <m:t>𝑖𝑓</m:t>
                            </m:r>
                            <m:r>
                              <a:rPr lang="en-US" altLang="zh-TW" i="1">
                                <a:solidFill>
                                  <a:schemeClr val="tx1"/>
                                </a:solidFill>
                                <a:latin typeface="Cambria Math" panose="02040503050406030204" pitchFamily="18" charset="0"/>
                              </a:rPr>
                              <m:t> </m:t>
                            </m:r>
                            <m:r>
                              <a:rPr lang="en-US" altLang="zh-TW" i="1">
                                <a:solidFill>
                                  <a:schemeClr val="tx1"/>
                                </a:solidFill>
                                <a:latin typeface="Cambria Math" panose="02040503050406030204" pitchFamily="18" charset="0"/>
                              </a:rPr>
                              <m:t>𝑎</m:t>
                            </m:r>
                            <m:d>
                              <m:dPr>
                                <m:ctrlPr>
                                  <a:rPr lang="zh-TW" altLang="zh-TW" i="1">
                                    <a:solidFill>
                                      <a:schemeClr val="tx1"/>
                                    </a:solidFill>
                                    <a:latin typeface="Cambria Math" panose="02040503050406030204" pitchFamily="18" charset="0"/>
                                  </a:rPr>
                                </m:ctrlPr>
                              </m:dPr>
                              <m:e>
                                <m:r>
                                  <a:rPr lang="en-US" altLang="zh-TW" i="1">
                                    <a:solidFill>
                                      <a:schemeClr val="tx1"/>
                                    </a:solidFill>
                                    <a:latin typeface="Cambria Math" panose="02040503050406030204" pitchFamily="18" charset="0"/>
                                  </a:rPr>
                                  <m:t>𝑖</m:t>
                                </m:r>
                              </m:e>
                            </m:d>
                            <m:r>
                              <a:rPr lang="en-US" altLang="zh-TW" i="1">
                                <a:solidFill>
                                  <a:schemeClr val="tx1"/>
                                </a:solidFill>
                                <a:latin typeface="Cambria Math" panose="02040503050406030204" pitchFamily="18" charset="0"/>
                              </a:rPr>
                              <m:t>&gt;</m:t>
                            </m:r>
                            <m:r>
                              <a:rPr lang="en-US" altLang="zh-TW" i="1">
                                <a:solidFill>
                                  <a:schemeClr val="tx1"/>
                                </a:solidFill>
                                <a:latin typeface="Cambria Math" panose="02040503050406030204" pitchFamily="18" charset="0"/>
                              </a:rPr>
                              <m:t>𝑏</m:t>
                            </m:r>
                            <m:r>
                              <a:rPr lang="en-US" altLang="zh-TW" i="1">
                                <a:solidFill>
                                  <a:schemeClr val="tx1"/>
                                </a:solidFill>
                                <a:latin typeface="Cambria Math" panose="02040503050406030204" pitchFamily="18" charset="0"/>
                              </a:rPr>
                              <m:t>(</m:t>
                            </m:r>
                            <m:r>
                              <a:rPr lang="en-US" altLang="zh-TW" i="1">
                                <a:solidFill>
                                  <a:schemeClr val="tx1"/>
                                </a:solidFill>
                                <a:latin typeface="Cambria Math" panose="02040503050406030204" pitchFamily="18" charset="0"/>
                              </a:rPr>
                              <m:t>𝑖</m:t>
                            </m:r>
                            <m:r>
                              <a:rPr lang="en-US" altLang="zh-TW" i="1">
                                <a:solidFill>
                                  <a:schemeClr val="tx1"/>
                                </a:solidFill>
                                <a:latin typeface="Cambria Math" panose="02040503050406030204" pitchFamily="18" charset="0"/>
                              </a:rPr>
                              <m:t>)</m:t>
                            </m:r>
                          </m:e>
                        </m:eqArr>
                      </m:e>
                    </m:d>
                  </m:oMath>
                </a14:m>
                <a:endParaRPr lang="en-US" altLang="zh-TW" sz="2000" dirty="0">
                  <a:latin typeface="標楷體" panose="03000509000000000000" pitchFamily="65" charset="-120"/>
                  <a:ea typeface="標楷體" panose="03000509000000000000" pitchFamily="65" charset="-120"/>
                  <a:cs typeface="Times New Roman" panose="02020603050405020304" pitchFamily="18" charset="0"/>
                </a:endParaRPr>
              </a:p>
            </p:txBody>
          </p:sp>
        </mc:Choice>
        <mc:Fallback xmlns="">
          <p:sp>
            <p:nvSpPr>
              <p:cNvPr id="3" name="內容版面配置區 2"/>
              <p:cNvSpPr>
                <a:spLocks noGrp="1" noRot="1" noChangeAspect="1" noMove="1" noResize="1" noEditPoints="1" noAdjustHandles="1" noChangeArrowheads="1" noChangeShapeType="1" noTextEdit="1"/>
              </p:cNvSpPr>
              <p:nvPr>
                <p:ph idx="1"/>
              </p:nvPr>
            </p:nvSpPr>
            <p:spPr>
              <a:blipFill>
                <a:blip r:embed="rId3"/>
                <a:stretch>
                  <a:fillRect l="-1697" t="-2121"/>
                </a:stretch>
              </a:blipFill>
            </p:spPr>
            <p:txBody>
              <a:bodyPr/>
              <a:lstStyle/>
              <a:p>
                <a:r>
                  <a:rPr lang="zh-TW" altLang="en-US">
                    <a:noFill/>
                  </a:rPr>
                  <a:t> </a:t>
                </a:r>
              </a:p>
            </p:txBody>
          </p:sp>
        </mc:Fallback>
      </mc:AlternateContent>
      <mc:AlternateContent xmlns:mc="http://schemas.openxmlformats.org/markup-compatibility/2006" xmlns:a14="http://schemas.microsoft.com/office/drawing/2010/main">
        <mc:Choice Requires="a14">
          <p:sp>
            <p:nvSpPr>
              <p:cNvPr id="4" name="文字方塊 3"/>
              <p:cNvSpPr txBox="1"/>
              <p:nvPr/>
            </p:nvSpPr>
            <p:spPr>
              <a:xfrm>
                <a:off x="1097280" y="5545928"/>
                <a:ext cx="5666488" cy="646331"/>
              </a:xfrm>
              <a:prstGeom prst="rect">
                <a:avLst/>
              </a:prstGeom>
              <a:noFill/>
            </p:spPr>
            <p:txBody>
              <a:bodyPr wrap="none" rtlCol="0">
                <a:spAutoFit/>
              </a:bodyPr>
              <a:lstStyle/>
              <a:p>
                <a14:m>
                  <m:oMath xmlns:m="http://schemas.openxmlformats.org/officeDocument/2006/math">
                    <m:r>
                      <a:rPr lang="en-US" altLang="zh-TW" i="1" smtClean="0">
                        <a:latin typeface="Cambria Math" panose="02040503050406030204" pitchFamily="18" charset="0"/>
                      </a:rPr>
                      <m:t>𝑎</m:t>
                    </m:r>
                    <m:r>
                      <a:rPr lang="en-US" altLang="zh-TW" i="1" smtClean="0">
                        <a:latin typeface="Cambria Math" panose="02040503050406030204" pitchFamily="18" charset="0"/>
                      </a:rPr>
                      <m:t>(</m:t>
                    </m:r>
                    <m:r>
                      <a:rPr lang="en-US" altLang="zh-TW" i="1" smtClean="0">
                        <a:latin typeface="Cambria Math" panose="02040503050406030204" pitchFamily="18" charset="0"/>
                      </a:rPr>
                      <m:t>𝑖</m:t>
                    </m:r>
                    <m:r>
                      <a:rPr lang="en-US" altLang="zh-TW" i="1" smtClean="0">
                        <a:latin typeface="Cambria Math" panose="02040503050406030204" pitchFamily="18" charset="0"/>
                      </a:rPr>
                      <m:t>)</m:t>
                    </m:r>
                  </m:oMath>
                </a14:m>
                <a:r>
                  <a:rPr lang="en-US" altLang="zh-TW" dirty="0">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cs typeface="Times New Roman" panose="02020603050405020304" pitchFamily="18" charset="0"/>
                  </a:rPr>
                  <a:t>第</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a:latin typeface="Cambria Math" panose="02040503050406030204" pitchFamily="18" charset="0"/>
                      </a:rPr>
                      <m:t>𝑖</m:t>
                    </m:r>
                  </m:oMath>
                </a14:m>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位使用者與同群使用者的平均</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距離</a:t>
                </a:r>
                <a:endParaRPr lang="en-US" altLang="zh-TW" dirty="0" smtClean="0">
                  <a:latin typeface="標楷體" panose="03000509000000000000" pitchFamily="65" charset="-120"/>
                  <a:ea typeface="標楷體" panose="03000509000000000000" pitchFamily="65" charset="-120"/>
                  <a:cs typeface="Times New Roman" panose="02020603050405020304" pitchFamily="18" charset="0"/>
                </a:endParaRPr>
              </a:p>
              <a:p>
                <a14:m>
                  <m:oMath xmlns:m="http://schemas.openxmlformats.org/officeDocument/2006/math">
                    <m:r>
                      <a:rPr lang="en-US" altLang="zh-TW" b="0" i="1" smtClean="0">
                        <a:latin typeface="Cambria Math" panose="02040503050406030204" pitchFamily="18" charset="0"/>
                      </a:rPr>
                      <m:t>𝑏</m:t>
                    </m:r>
                    <m:r>
                      <a:rPr lang="en-US" altLang="zh-TW" i="1">
                        <a:latin typeface="Cambria Math" panose="02040503050406030204" pitchFamily="18" charset="0"/>
                      </a:rPr>
                      <m:t>(</m:t>
                    </m:r>
                    <m:r>
                      <a:rPr lang="en-US" altLang="zh-TW" i="1">
                        <a:latin typeface="Cambria Math" panose="02040503050406030204" pitchFamily="18" charset="0"/>
                      </a:rPr>
                      <m:t>𝑖</m:t>
                    </m:r>
                    <m:r>
                      <a:rPr lang="en-US" altLang="zh-TW" i="1">
                        <a:latin typeface="Cambria Math" panose="02040503050406030204" pitchFamily="18" charset="0"/>
                      </a:rPr>
                      <m:t>)</m:t>
                    </m:r>
                  </m:oMath>
                </a14:m>
                <a:r>
                  <a:rPr lang="en-US" altLang="zh-TW" dirty="0">
                    <a:latin typeface="標楷體" panose="03000509000000000000" pitchFamily="65" charset="-120"/>
                    <a:ea typeface="標楷體" panose="03000509000000000000" pitchFamily="65" charset="-120"/>
                    <a:cs typeface="Times New Roman" panose="02020603050405020304" pitchFamily="18" charset="0"/>
                  </a:rPr>
                  <a:t>:</a:t>
                </a:r>
                <a:r>
                  <a:rPr lang="zh-TW" altLang="en-US" dirty="0">
                    <a:latin typeface="標楷體" panose="03000509000000000000" pitchFamily="65" charset="-120"/>
                    <a:ea typeface="標楷體" panose="03000509000000000000" pitchFamily="65" charset="-120"/>
                    <a:cs typeface="Times New Roman" panose="02020603050405020304" pitchFamily="18" charset="0"/>
                  </a:rPr>
                  <a:t>第</a:t>
                </a:r>
                <a:r>
                  <a:rPr lang="zh-TW" altLang="en-US" dirty="0">
                    <a:latin typeface="Times New Roman" panose="02020603050405020304" pitchFamily="18" charset="0"/>
                    <a:ea typeface="標楷體" panose="03000509000000000000" pitchFamily="65" charset="-120"/>
                    <a:cs typeface="Times New Roman" panose="02020603050405020304" pitchFamily="18" charset="0"/>
                  </a:rPr>
                  <a:t> </a:t>
                </a:r>
                <a14:m>
                  <m:oMath xmlns:m="http://schemas.openxmlformats.org/officeDocument/2006/math">
                    <m:r>
                      <a:rPr lang="en-US" altLang="zh-TW" i="1">
                        <a:latin typeface="Cambria Math" panose="02040503050406030204" pitchFamily="18" charset="0"/>
                      </a:rPr>
                      <m:t>𝑖</m:t>
                    </m:r>
                  </m:oMath>
                </a14:m>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a:latin typeface="標楷體" panose="03000509000000000000" pitchFamily="65" charset="-120"/>
                    <a:ea typeface="標楷體" panose="03000509000000000000" pitchFamily="65" charset="-120"/>
                    <a:cs typeface="Times New Roman" panose="02020603050405020304" pitchFamily="18" charset="0"/>
                  </a:rPr>
                  <a:t>位使用者</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與</a:t>
                </a:r>
                <a:r>
                  <a:rPr lang="zh-TW" altLang="en-US" dirty="0">
                    <a:latin typeface="標楷體" panose="03000509000000000000" pitchFamily="65" charset="-120"/>
                    <a:ea typeface="標楷體" panose="03000509000000000000" pitchFamily="65" charset="-120"/>
                    <a:cs typeface="Times New Roman" panose="02020603050405020304" pitchFamily="18" charset="0"/>
                  </a:rPr>
                  <a:t>不</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同</a:t>
                </a:r>
                <a:r>
                  <a:rPr lang="zh-TW" altLang="en-US" dirty="0">
                    <a:latin typeface="標楷體" panose="03000509000000000000" pitchFamily="65" charset="-120"/>
                    <a:ea typeface="標楷體" panose="03000509000000000000" pitchFamily="65" charset="-120"/>
                    <a:cs typeface="Times New Roman" panose="02020603050405020304" pitchFamily="18" charset="0"/>
                  </a:rPr>
                  <a:t>群</a:t>
                </a:r>
                <a:r>
                  <a:rPr lang="zh-TW" altLang="en-US" dirty="0" smtClean="0">
                    <a:latin typeface="標楷體" panose="03000509000000000000" pitchFamily="65" charset="-120"/>
                    <a:ea typeface="標楷體" panose="03000509000000000000" pitchFamily="65" charset="-120"/>
                    <a:cs typeface="Times New Roman" panose="02020603050405020304" pitchFamily="18" charset="0"/>
                  </a:rPr>
                  <a:t>使用者間的最小平均</a:t>
                </a:r>
                <a:r>
                  <a:rPr lang="zh-TW" altLang="en-US" dirty="0">
                    <a:latin typeface="標楷體" panose="03000509000000000000" pitchFamily="65" charset="-120"/>
                    <a:ea typeface="標楷體" panose="03000509000000000000" pitchFamily="65" charset="-120"/>
                    <a:cs typeface="Times New Roman" panose="02020603050405020304" pitchFamily="18" charset="0"/>
                  </a:rPr>
                  <a:t>距離</a:t>
                </a:r>
                <a:endParaRPr lang="zh-TW" altLang="en-US" dirty="0"/>
              </a:p>
            </p:txBody>
          </p:sp>
        </mc:Choice>
        <mc:Fallback xmlns="">
          <p:sp>
            <p:nvSpPr>
              <p:cNvPr id="4" name="文字方塊 3"/>
              <p:cNvSpPr txBox="1">
                <a:spLocks noRot="1" noChangeAspect="1" noMove="1" noResize="1" noEditPoints="1" noAdjustHandles="1" noChangeArrowheads="1" noChangeShapeType="1" noTextEdit="1"/>
              </p:cNvSpPr>
              <p:nvPr/>
            </p:nvSpPr>
            <p:spPr>
              <a:xfrm>
                <a:off x="1097280" y="5545928"/>
                <a:ext cx="5666488" cy="646331"/>
              </a:xfrm>
              <a:prstGeom prst="rect">
                <a:avLst/>
              </a:prstGeom>
              <a:blipFill>
                <a:blip r:embed="rId4"/>
                <a:stretch>
                  <a:fillRect t="-4717" b="-14151"/>
                </a:stretch>
              </a:blipFill>
            </p:spPr>
            <p:txBody>
              <a:bodyPr/>
              <a:lstStyle/>
              <a:p>
                <a:r>
                  <a:rPr lang="zh-TW" altLang="en-US">
                    <a:noFill/>
                  </a:rPr>
                  <a:t> </a:t>
                </a:r>
              </a:p>
            </p:txBody>
          </p:sp>
        </mc:Fallback>
      </mc:AlternateContent>
      <p:pic>
        <p:nvPicPr>
          <p:cNvPr id="5" name="圖片 4"/>
          <p:cNvPicPr/>
          <p:nvPr/>
        </p:nvPicPr>
        <p:blipFill>
          <a:blip r:embed="rId5" cstate="print">
            <a:extLst>
              <a:ext uri="{28A0092B-C50C-407E-A947-70E740481C1C}">
                <a14:useLocalDpi xmlns:a14="http://schemas.microsoft.com/office/drawing/2010/main" val="0"/>
              </a:ext>
            </a:extLst>
          </a:blip>
          <a:stretch>
            <a:fillRect/>
          </a:stretch>
        </p:blipFill>
        <p:spPr>
          <a:xfrm>
            <a:off x="7091680" y="2333414"/>
            <a:ext cx="4064000" cy="3048000"/>
          </a:xfrm>
          <a:prstGeom prst="rect">
            <a:avLst/>
          </a:prstGeom>
        </p:spPr>
      </p:pic>
      <p:sp>
        <p:nvSpPr>
          <p:cNvPr id="6" name="文字方塊 5"/>
          <p:cNvSpPr txBox="1"/>
          <p:nvPr/>
        </p:nvSpPr>
        <p:spPr>
          <a:xfrm>
            <a:off x="6588370" y="5305122"/>
            <a:ext cx="5070619" cy="369332"/>
          </a:xfrm>
          <a:prstGeom prst="rect">
            <a:avLst/>
          </a:prstGeom>
          <a:noFill/>
        </p:spPr>
        <p:txBody>
          <a:bodyPr wrap="none" rtlCol="0">
            <a:spAutoFit/>
          </a:bodyPr>
          <a:lstStyle/>
          <a:p>
            <a:r>
              <a:rPr lang="zh-TW" altLang="zh-TW" dirty="0" smtClean="0">
                <a:latin typeface="標楷體" panose="03000509000000000000" pitchFamily="65" charset="-120"/>
                <a:ea typeface="標楷體" panose="03000509000000000000" pitchFamily="65" charset="-120"/>
              </a:rPr>
              <a:t>圖、</a:t>
            </a:r>
            <a:r>
              <a:rPr lang="zh-TW" altLang="zh-TW" dirty="0">
                <a:latin typeface="標楷體" panose="03000509000000000000" pitchFamily="65" charset="-120"/>
                <a:ea typeface="標楷體" panose="03000509000000000000" pitchFamily="65" charset="-120"/>
              </a:rPr>
              <a:t>分群數量</a:t>
            </a:r>
            <a:r>
              <a:rPr lang="zh-TW" altLang="zh-TW" dirty="0" smtClean="0">
                <a:latin typeface="標楷體" panose="03000509000000000000" pitchFamily="65" charset="-120"/>
                <a:ea typeface="標楷體" panose="03000509000000000000" pitchFamily="65" charset="-120"/>
              </a:rPr>
              <a:t>之</a:t>
            </a:r>
            <a:r>
              <a:rPr lang="zh-TW" altLang="en-US" dirty="0" smtClean="0">
                <a:latin typeface="標楷體" panose="03000509000000000000" pitchFamily="65" charset="-120"/>
                <a:ea typeface="標楷體" panose="03000509000000000000" pitchFamily="65" charset="-120"/>
              </a:rPr>
              <a:t>使用者平均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Silhouette score</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zh-TW" dirty="0" smtClean="0">
                <a:latin typeface="標楷體" panose="03000509000000000000" pitchFamily="65" charset="-120"/>
                <a:ea typeface="標楷體" panose="03000509000000000000" pitchFamily="65" charset="-120"/>
              </a:rPr>
              <a:t>分布</a:t>
            </a:r>
            <a:endParaRPr lang="zh-TW" altLang="zh-TW" dirty="0">
              <a:latin typeface="標楷體" panose="03000509000000000000" pitchFamily="65" charset="-120"/>
              <a:ea typeface="標楷體" panose="03000509000000000000" pitchFamily="65" charset="-120"/>
            </a:endParaRPr>
          </a:p>
        </p:txBody>
      </p:sp>
      <p:pic>
        <p:nvPicPr>
          <p:cNvPr id="8" name="圖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20156" y="1781478"/>
            <a:ext cx="4186200" cy="4410781"/>
          </a:xfrm>
          <a:prstGeom prst="rect">
            <a:avLst/>
          </a:prstGeom>
        </p:spPr>
      </p:pic>
      <p:sp>
        <p:nvSpPr>
          <p:cNvPr id="7" name="投影片編號版面配置區 6"/>
          <p:cNvSpPr>
            <a:spLocks noGrp="1"/>
          </p:cNvSpPr>
          <p:nvPr>
            <p:ph type="sldNum" sz="quarter" idx="12"/>
          </p:nvPr>
        </p:nvSpPr>
        <p:spPr/>
        <p:txBody>
          <a:bodyPr/>
          <a:lstStyle/>
          <a:p>
            <a:fld id="{80F6A09D-159B-4313-80A4-EA0632F358DB}" type="slidenum">
              <a:rPr lang="zh-TW" altLang="en-US" smtClean="0"/>
              <a:t>23</a:t>
            </a:fld>
            <a:endParaRPr lang="zh-TW" altLang="en-US"/>
          </a:p>
        </p:txBody>
      </p:sp>
    </p:spTree>
    <p:extLst>
      <p:ext uri="{BB962C8B-B14F-4D97-AF65-F5344CB8AC3E}">
        <p14:creationId xmlns:p14="http://schemas.microsoft.com/office/powerpoint/2010/main" val="39108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個人資訊預測</a:t>
            </a:r>
            <a:r>
              <a:rPr lang="zh-TW" altLang="en-US" sz="4400" dirty="0">
                <a:latin typeface="標楷體" panose="03000509000000000000" pitchFamily="65" charset="-120"/>
                <a:ea typeface="標楷體" panose="03000509000000000000" pitchFamily="65" charset="-120"/>
              </a:rPr>
              <a:t>結果</a:t>
            </a:r>
          </a:p>
        </p:txBody>
      </p:sp>
      <p:graphicFrame>
        <p:nvGraphicFramePr>
          <p:cNvPr id="4" name="表格 3"/>
          <p:cNvGraphicFramePr>
            <a:graphicFrameLocks noGrp="1"/>
          </p:cNvGraphicFramePr>
          <p:nvPr>
            <p:extLst>
              <p:ext uri="{D42A27DB-BD31-4B8C-83A1-F6EECF244321}">
                <p14:modId xmlns:p14="http://schemas.microsoft.com/office/powerpoint/2010/main" val="3244983476"/>
              </p:ext>
            </p:extLst>
          </p:nvPr>
        </p:nvGraphicFramePr>
        <p:xfrm>
          <a:off x="1051560" y="2013735"/>
          <a:ext cx="10149840" cy="3297161"/>
        </p:xfrm>
        <a:graphic>
          <a:graphicData uri="http://schemas.openxmlformats.org/drawingml/2006/table">
            <a:tbl>
              <a:tblPr firstRow="1" bandRow="1">
                <a:tableStyleId>{5C22544A-7EE6-4342-B048-85BDC9FD1C3A}</a:tableStyleId>
              </a:tblPr>
              <a:tblGrid>
                <a:gridCol w="1934630">
                  <a:extLst>
                    <a:ext uri="{9D8B030D-6E8A-4147-A177-3AD203B41FA5}">
                      <a16:colId xmlns:a16="http://schemas.microsoft.com/office/drawing/2014/main" val="4066334319"/>
                    </a:ext>
                  </a:extLst>
                </a:gridCol>
                <a:gridCol w="1369202">
                  <a:extLst>
                    <a:ext uri="{9D8B030D-6E8A-4147-A177-3AD203B41FA5}">
                      <a16:colId xmlns:a16="http://schemas.microsoft.com/office/drawing/2014/main" val="1432500187"/>
                    </a:ext>
                  </a:extLst>
                </a:gridCol>
                <a:gridCol w="1104261">
                  <a:extLst>
                    <a:ext uri="{9D8B030D-6E8A-4147-A177-3AD203B41FA5}">
                      <a16:colId xmlns:a16="http://schemas.microsoft.com/office/drawing/2014/main" val="714939991"/>
                    </a:ext>
                  </a:extLst>
                </a:gridCol>
                <a:gridCol w="1634142">
                  <a:extLst>
                    <a:ext uri="{9D8B030D-6E8A-4147-A177-3AD203B41FA5}">
                      <a16:colId xmlns:a16="http://schemas.microsoft.com/office/drawing/2014/main" val="875959739"/>
                    </a:ext>
                  </a:extLst>
                </a:gridCol>
                <a:gridCol w="1369202">
                  <a:extLst>
                    <a:ext uri="{9D8B030D-6E8A-4147-A177-3AD203B41FA5}">
                      <a16:colId xmlns:a16="http://schemas.microsoft.com/office/drawing/2014/main" val="260103813"/>
                    </a:ext>
                  </a:extLst>
                </a:gridCol>
                <a:gridCol w="1096215">
                  <a:extLst>
                    <a:ext uri="{9D8B030D-6E8A-4147-A177-3AD203B41FA5}">
                      <a16:colId xmlns:a16="http://schemas.microsoft.com/office/drawing/2014/main" val="2035453018"/>
                    </a:ext>
                  </a:extLst>
                </a:gridCol>
                <a:gridCol w="1642188">
                  <a:extLst>
                    <a:ext uri="{9D8B030D-6E8A-4147-A177-3AD203B41FA5}">
                      <a16:colId xmlns:a16="http://schemas.microsoft.com/office/drawing/2014/main" val="2068764043"/>
                    </a:ext>
                  </a:extLst>
                </a:gridCol>
              </a:tblGrid>
              <a:tr h="471767">
                <a:tc rowSpan="2">
                  <a:txBody>
                    <a:bodyPr/>
                    <a:lstStyle/>
                    <a:p>
                      <a:pPr algn="ctr"/>
                      <a:r>
                        <a:rPr lang="en-US" altLang="zh-TW" dirty="0" smtClean="0">
                          <a:solidFill>
                            <a:schemeClr val="tx1"/>
                          </a:solidFill>
                          <a:latin typeface="Times New Roman" panose="02020603050405020304" pitchFamily="18" charset="0"/>
                          <a:cs typeface="Times New Roman" panose="02020603050405020304" pitchFamily="18" charset="0"/>
                        </a:rPr>
                        <a:t>Classifier</a:t>
                      </a:r>
                      <a:endParaRPr lang="zh-TW" altLang="en-US" dirty="0">
                        <a:solidFill>
                          <a:schemeClr val="tx1"/>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3">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基於監督式學習</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p>
                  </a:txBody>
                  <a:tcPr/>
                </a:tc>
                <a:tc hMerge="1">
                  <a:txBody>
                    <a:bodyPr/>
                    <a:lstStyle/>
                    <a:p>
                      <a:endParaRPr lang="zh-TW" altLang="en-US" dirty="0"/>
                    </a:p>
                  </a:txBody>
                  <a:tcPr/>
                </a:tc>
                <a:tc gridSpan="3">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結合分群監督式學習</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p>
                  </a:txBody>
                  <a:tcPr/>
                </a:tc>
                <a:tc hMerge="1">
                  <a:txBody>
                    <a:bodyPr/>
                    <a:lstStyle/>
                    <a:p>
                      <a:endParaRPr lang="zh-TW" altLang="en-US" dirty="0"/>
                    </a:p>
                  </a:txBody>
                  <a:tcPr/>
                </a:tc>
                <a:extLst>
                  <a:ext uri="{0D108BD9-81ED-4DB2-BD59-A6C34878D82A}">
                    <a16:rowId xmlns:a16="http://schemas.microsoft.com/office/drawing/2014/main" val="3426464473"/>
                  </a:ext>
                </a:extLst>
              </a:tr>
              <a:tr h="471767">
                <a:tc vMerge="1">
                  <a:txBody>
                    <a:bodyPr/>
                    <a:lstStyle/>
                    <a:p>
                      <a:endParaRPr lang="zh-TW" altLang="en-US" dirty="0"/>
                    </a:p>
                  </a:txBody>
                  <a:tcPr>
                    <a:solidFill>
                      <a:schemeClr val="accent1"/>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Age</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Gender</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Relationship</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Age</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Gender</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Relationship</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solidFill>
                  </a:tcPr>
                </a:tc>
                <a:extLst>
                  <a:ext uri="{0D108BD9-81ED-4DB2-BD59-A6C34878D82A}">
                    <a16:rowId xmlns:a16="http://schemas.microsoft.com/office/drawing/2014/main" val="475545977"/>
                  </a:ext>
                </a:extLst>
              </a:tr>
              <a:tr h="471767">
                <a:tc>
                  <a:txBody>
                    <a:bodyPr/>
                    <a:lstStyle/>
                    <a:p>
                      <a:pPr algn="ctr"/>
                      <a:r>
                        <a:rPr lang="en-US" altLang="zh-TW" dirty="0" smtClean="0">
                          <a:latin typeface="Times New Roman" panose="02020603050405020304" pitchFamily="18" charset="0"/>
                          <a:cs typeface="Times New Roman" panose="02020603050405020304" pitchFamily="18" charset="0"/>
                        </a:rPr>
                        <a:t>Baseline</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0.388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0.545</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0.474</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0.411</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0.598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0.476</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90596570"/>
                  </a:ext>
                </a:extLst>
              </a:tr>
              <a:tr h="471767">
                <a:tc>
                  <a:txBody>
                    <a:bodyPr/>
                    <a:lstStyle/>
                    <a:p>
                      <a:pPr algn="ctr"/>
                      <a:r>
                        <a:rPr lang="en-US" altLang="zh-TW" dirty="0" smtClean="0">
                          <a:latin typeface="Times New Roman" panose="02020603050405020304" pitchFamily="18" charset="0"/>
                          <a:cs typeface="Times New Roman" panose="02020603050405020304" pitchFamily="18" charset="0"/>
                        </a:rPr>
                        <a:t>k-NN</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0.427</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0.594</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0.478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0.435</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0.618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0.482</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99413952"/>
                  </a:ext>
                </a:extLst>
              </a:tr>
              <a:tr h="465715">
                <a:tc>
                  <a:txBody>
                    <a:bodyPr/>
                    <a:lstStyle/>
                    <a:p>
                      <a:pPr algn="ctr"/>
                      <a:r>
                        <a:rPr lang="en-US" altLang="zh-TW" dirty="0" smtClean="0">
                          <a:latin typeface="Times New Roman" panose="02020603050405020304" pitchFamily="18" charset="0"/>
                          <a:cs typeface="Times New Roman" panose="02020603050405020304" pitchFamily="18" charset="0"/>
                        </a:rPr>
                        <a:t>Random</a:t>
                      </a:r>
                      <a:r>
                        <a:rPr lang="en-US" altLang="zh-TW" baseline="0" dirty="0" smtClean="0">
                          <a:latin typeface="Times New Roman" panose="02020603050405020304" pitchFamily="18" charset="0"/>
                          <a:cs typeface="Times New Roman" panose="02020603050405020304" pitchFamily="18" charset="0"/>
                        </a:rPr>
                        <a:t> forests</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0.453</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smtClean="0">
                          <a:latin typeface="Times New Roman" panose="02020603050405020304" pitchFamily="18" charset="0"/>
                          <a:cs typeface="Times New Roman" panose="02020603050405020304" pitchFamily="18" charset="0"/>
                        </a:rPr>
                        <a:t>0.697</a:t>
                      </a:r>
                      <a:endParaRPr lang="zh-TW"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0.488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0.419</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0.687</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smtClean="0">
                          <a:latin typeface="Times New Roman" panose="02020603050405020304" pitchFamily="18" charset="0"/>
                          <a:cs typeface="Times New Roman" panose="02020603050405020304" pitchFamily="18" charset="0"/>
                        </a:rPr>
                        <a:t>0.512</a:t>
                      </a:r>
                      <a:endParaRPr lang="zh-TW"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1319739140"/>
                  </a:ext>
                </a:extLst>
              </a:tr>
              <a:tr h="472611">
                <a:tc>
                  <a:txBody>
                    <a:bodyPr/>
                    <a:lstStyle/>
                    <a:p>
                      <a:pPr algn="ctr"/>
                      <a:r>
                        <a:rPr lang="en-US" altLang="zh-TW" dirty="0" smtClean="0">
                          <a:latin typeface="Times New Roman" panose="02020603050405020304" pitchFamily="18" charset="0"/>
                          <a:cs typeface="Times New Roman" panose="02020603050405020304" pitchFamily="18" charset="0"/>
                        </a:rPr>
                        <a:t>Logistic regression</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0" dirty="0" smtClean="0">
                          <a:latin typeface="Times New Roman" panose="02020603050405020304" pitchFamily="18" charset="0"/>
                          <a:cs typeface="Times New Roman" panose="02020603050405020304" pitchFamily="18" charset="0"/>
                        </a:rPr>
                        <a:t>0.427</a:t>
                      </a:r>
                      <a:endParaRPr lang="zh-TW" altLang="en-US" b="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b="1" dirty="0" smtClean="0">
                          <a:latin typeface="Times New Roman" panose="02020603050405020304" pitchFamily="18" charset="0"/>
                          <a:cs typeface="Times New Roman" panose="02020603050405020304" pitchFamily="18" charset="0"/>
                        </a:rPr>
                        <a:t>0.697</a:t>
                      </a:r>
                      <a:endParaRPr lang="zh-TW"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0476</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smtClean="0">
                          <a:latin typeface="Times New Roman" panose="02020603050405020304" pitchFamily="18" charset="0"/>
                          <a:cs typeface="Times New Roman" panose="02020603050405020304" pitchFamily="18" charset="0"/>
                        </a:rPr>
                        <a:t>0.457</a:t>
                      </a:r>
                      <a:endParaRPr lang="zh-TW"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TW" dirty="0" smtClean="0">
                          <a:latin typeface="Times New Roman" panose="02020603050405020304" pitchFamily="18" charset="0"/>
                          <a:cs typeface="Times New Roman" panose="02020603050405020304" pitchFamily="18" charset="0"/>
                        </a:rPr>
                        <a:t>0.675</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0.498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00588809"/>
                  </a:ext>
                </a:extLst>
              </a:tr>
              <a:tr h="471767">
                <a:tc>
                  <a:txBody>
                    <a:bodyPr/>
                    <a:lstStyle/>
                    <a:p>
                      <a:pPr algn="ctr"/>
                      <a:r>
                        <a:rPr lang="en-US" altLang="zh-TW" dirty="0" smtClean="0">
                          <a:latin typeface="Times New Roman" panose="02020603050405020304" pitchFamily="18" charset="0"/>
                          <a:cs typeface="Times New Roman" panose="02020603050405020304" pitchFamily="18" charset="0"/>
                        </a:rPr>
                        <a:t>SVM</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0.388</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0.591</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0.474</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0.411</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dirty="0" smtClean="0">
                          <a:latin typeface="Times New Roman" panose="02020603050405020304" pitchFamily="18" charset="0"/>
                          <a:cs typeface="Times New Roman" panose="02020603050405020304" pitchFamily="18" charset="0"/>
                        </a:rPr>
                        <a:t>0.642</a:t>
                      </a:r>
                      <a:endParaRPr lang="zh-TW" altLang="en-US"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TW" b="1" dirty="0" smtClean="0">
                          <a:latin typeface="Times New Roman" panose="02020603050405020304" pitchFamily="18" charset="0"/>
                          <a:cs typeface="Times New Roman" panose="02020603050405020304" pitchFamily="18" charset="0"/>
                        </a:rPr>
                        <a:t>0.512</a:t>
                      </a:r>
                      <a:endParaRPr lang="zh-TW" altLang="en-US" b="1"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3691015226"/>
                  </a:ext>
                </a:extLst>
              </a:tr>
            </a:tbl>
          </a:graphicData>
        </a:graphic>
      </p:graphicFrame>
      <mc:AlternateContent xmlns:mc="http://schemas.openxmlformats.org/markup-compatibility/2006" xmlns:a14="http://schemas.microsoft.com/office/drawing/2010/main">
        <mc:Choice Requires="a14">
          <p:sp>
            <p:nvSpPr>
              <p:cNvPr id="5" name="文字方塊 4"/>
              <p:cNvSpPr txBox="1"/>
              <p:nvPr/>
            </p:nvSpPr>
            <p:spPr>
              <a:xfrm>
                <a:off x="1442345" y="5587271"/>
                <a:ext cx="9368270" cy="400110"/>
              </a:xfrm>
              <a:prstGeom prst="rect">
                <a:avLst/>
              </a:prstGeom>
              <a:noFill/>
            </p:spPr>
            <p:txBody>
              <a:bodyPr wrap="none" rtlCol="0">
                <a:spAutoFit/>
              </a:bodyPr>
              <a:lstStyle/>
              <a:p>
                <a:r>
                  <a:rPr lang="zh-TW" altLang="en-US" sz="2000" dirty="0" smtClean="0">
                    <a:latin typeface="標楷體" panose="03000509000000000000" pitchFamily="65" charset="-120"/>
                    <a:ea typeface="標楷體" panose="03000509000000000000" pitchFamily="65" charset="-120"/>
                  </a:rPr>
                  <a:t>表、基於監督式學習與結合</a:t>
                </a:r>
                <a:r>
                  <a:rPr lang="zh-TW" altLang="en-US" sz="2000" dirty="0">
                    <a:latin typeface="標楷體" panose="03000509000000000000" pitchFamily="65" charset="-120"/>
                    <a:ea typeface="標楷體" panose="03000509000000000000" pitchFamily="65" charset="-120"/>
                  </a:rPr>
                  <a:t>分</a:t>
                </a:r>
                <a:r>
                  <a:rPr lang="zh-TW" altLang="en-US" sz="2000" dirty="0" smtClean="0">
                    <a:latin typeface="標楷體" panose="03000509000000000000" pitchFamily="65" charset="-120"/>
                    <a:ea typeface="標楷體" panose="03000509000000000000" pitchFamily="65" charset="-120"/>
                  </a:rPr>
                  <a:t>群</a:t>
                </a:r>
                <a:r>
                  <a:rPr lang="zh-TW" altLang="en-US" sz="2000" dirty="0">
                    <a:latin typeface="標楷體" panose="03000509000000000000" pitchFamily="65" charset="-120"/>
                    <a:ea typeface="標楷體" panose="03000509000000000000" pitchFamily="65" charset="-120"/>
                  </a:rPr>
                  <a:t>監督式學習之</a:t>
                </a:r>
                <a:r>
                  <a:rPr lang="zh-TW" altLang="en-US" sz="2000" dirty="0" smtClean="0">
                    <a:latin typeface="標楷體" panose="03000509000000000000" pitchFamily="65" charset="-120"/>
                    <a:ea typeface="標楷體" panose="03000509000000000000" pitchFamily="65" charset="-120"/>
                  </a:rPr>
                  <a:t>預測個人資訊</a:t>
                </a:r>
                <a:r>
                  <a:rPr lang="zh-TW" altLang="en-US" sz="2000" dirty="0">
                    <a:latin typeface="標楷體" panose="03000509000000000000" pitchFamily="65" charset="-120"/>
                    <a:ea typeface="標楷體" panose="03000509000000000000" pitchFamily="65" charset="-120"/>
                  </a:rPr>
                  <a:t> </a:t>
                </a:r>
                <a14:m>
                  <m:oMath xmlns:m="http://schemas.openxmlformats.org/officeDocument/2006/math">
                    <m:r>
                      <a:rPr lang="en-US" altLang="zh-TW" sz="2000" i="1" dirty="0" smtClean="0">
                        <a:solidFill>
                          <a:srgbClr val="FF0000"/>
                        </a:solidFill>
                        <a:latin typeface="Cambria Math" panose="02040503050406030204" pitchFamily="18" charset="0"/>
                        <a:ea typeface="標楷體" panose="03000509000000000000" pitchFamily="65" charset="-120"/>
                      </a:rPr>
                      <m:t>𝑀𝑖𝑐𝑟𝑜𝐹</m:t>
                    </m:r>
                    <m:r>
                      <a:rPr lang="en-US" altLang="zh-TW" sz="2000" i="1" dirty="0" smtClean="0">
                        <a:solidFill>
                          <a:srgbClr val="FF0000"/>
                        </a:solidFill>
                        <a:latin typeface="Cambria Math" panose="02040503050406030204" pitchFamily="18" charset="0"/>
                        <a:ea typeface="標楷體" panose="03000509000000000000" pitchFamily="65" charset="-120"/>
                      </a:rPr>
                      <m:t>1</m:t>
                    </m:r>
                  </m:oMath>
                </a14:m>
                <a:r>
                  <a:rPr lang="zh-TW" altLang="en-US" sz="2000" dirty="0" smtClean="0">
                    <a:latin typeface="標楷體" panose="03000509000000000000" pitchFamily="65" charset="-120"/>
                    <a:ea typeface="標楷體" panose="03000509000000000000" pitchFamily="65" charset="-120"/>
                  </a:rPr>
                  <a:t> 分數比較</a:t>
                </a:r>
                <a:r>
                  <a:rPr lang="zh-TW" altLang="en-US" sz="2000" dirty="0">
                    <a:latin typeface="標楷體" panose="03000509000000000000" pitchFamily="65" charset="-120"/>
                    <a:ea typeface="標楷體" panose="03000509000000000000" pitchFamily="65" charset="-120"/>
                  </a:rPr>
                  <a:t>表</a:t>
                </a:r>
              </a:p>
            </p:txBody>
          </p:sp>
        </mc:Choice>
        <mc:Fallback xmlns="">
          <p:sp>
            <p:nvSpPr>
              <p:cNvPr id="5" name="文字方塊 4"/>
              <p:cNvSpPr txBox="1">
                <a:spLocks noRot="1" noChangeAspect="1" noMove="1" noResize="1" noEditPoints="1" noAdjustHandles="1" noChangeArrowheads="1" noChangeShapeType="1" noTextEdit="1"/>
              </p:cNvSpPr>
              <p:nvPr/>
            </p:nvSpPr>
            <p:spPr>
              <a:xfrm>
                <a:off x="1442345" y="5587271"/>
                <a:ext cx="9368270" cy="400110"/>
              </a:xfrm>
              <a:prstGeom prst="rect">
                <a:avLst/>
              </a:prstGeom>
              <a:blipFill>
                <a:blip r:embed="rId3"/>
                <a:stretch>
                  <a:fillRect l="-716" t="-9231" b="-27692"/>
                </a:stretch>
              </a:blipFill>
            </p:spPr>
            <p:txBody>
              <a:bodyPr/>
              <a:lstStyle/>
              <a:p>
                <a:r>
                  <a:rPr lang="zh-TW" altLang="en-US">
                    <a:noFill/>
                  </a:rPr>
                  <a:t> </a:t>
                </a:r>
              </a:p>
            </p:txBody>
          </p:sp>
        </mc:Fallback>
      </mc:AlternateContent>
      <p:sp>
        <p:nvSpPr>
          <p:cNvPr id="3" name="投影片編號版面配置區 2"/>
          <p:cNvSpPr>
            <a:spLocks noGrp="1"/>
          </p:cNvSpPr>
          <p:nvPr>
            <p:ph type="sldNum" sz="quarter" idx="12"/>
          </p:nvPr>
        </p:nvSpPr>
        <p:spPr/>
        <p:txBody>
          <a:bodyPr/>
          <a:lstStyle/>
          <a:p>
            <a:fld id="{80F6A09D-159B-4313-80A4-EA0632F358DB}" type="slidenum">
              <a:rPr lang="zh-TW" altLang="en-US" smtClean="0"/>
              <a:t>24</a:t>
            </a:fld>
            <a:endParaRPr lang="zh-TW" altLang="en-US"/>
          </a:p>
        </p:txBody>
      </p:sp>
    </p:spTree>
    <p:extLst>
      <p:ext uri="{BB962C8B-B14F-4D97-AF65-F5344CB8AC3E}">
        <p14:creationId xmlns:p14="http://schemas.microsoft.com/office/powerpoint/2010/main" val="308001091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TW" altLang="en-US" dirty="0">
                <a:latin typeface="標楷體" panose="03000509000000000000" pitchFamily="65" charset="-120"/>
                <a:ea typeface="標楷體" panose="03000509000000000000" pitchFamily="65" charset="-120"/>
              </a:rPr>
              <a:t>個人資訊預測</a:t>
            </a:r>
            <a:r>
              <a:rPr lang="zh-TW" altLang="en-US" dirty="0" smtClean="0">
                <a:latin typeface="標楷體" panose="03000509000000000000" pitchFamily="65" charset="-120"/>
                <a:ea typeface="標楷體" panose="03000509000000000000" pitchFamily="65" charset="-120"/>
              </a:rPr>
              <a:t>結果</a:t>
            </a:r>
            <a:r>
              <a:rPr lang="en-US" altLang="zh-TW" dirty="0" smtClean="0">
                <a:latin typeface="標楷體" panose="03000509000000000000" pitchFamily="65" charset="-120"/>
                <a:ea typeface="標楷體" panose="03000509000000000000" pitchFamily="65" charset="-120"/>
              </a:rPr>
              <a:t>(</a:t>
            </a:r>
            <a:r>
              <a:rPr lang="zh-TW" altLang="en-US" dirty="0" smtClean="0">
                <a:latin typeface="標楷體" panose="03000509000000000000" pitchFamily="65" charset="-120"/>
                <a:ea typeface="標楷體" panose="03000509000000000000" pitchFamily="65" charset="-120"/>
              </a:rPr>
              <a:t>續</a:t>
            </a:r>
            <a:r>
              <a:rPr lang="en-US" altLang="zh-TW" dirty="0" smtClean="0">
                <a:latin typeface="標楷體" panose="03000509000000000000" pitchFamily="65" charset="-120"/>
                <a:ea typeface="標楷體" panose="03000509000000000000" pitchFamily="65" charset="-120"/>
              </a:rPr>
              <a:t>)</a:t>
            </a:r>
            <a:endParaRPr lang="zh-TW" altLang="en-US" dirty="0"/>
          </a:p>
        </p:txBody>
      </p:sp>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97280" y="2000891"/>
            <a:ext cx="4885025" cy="3663769"/>
          </a:xfrm>
          <a:prstGeom prst="rect">
            <a:avLst/>
          </a:prstGeom>
        </p:spPr>
      </p:pic>
      <p:pic>
        <p:nvPicPr>
          <p:cNvPr id="7" name="圖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2305" y="2031200"/>
            <a:ext cx="4844613" cy="3633460"/>
          </a:xfrm>
          <a:prstGeom prst="rect">
            <a:avLst/>
          </a:prstGeom>
        </p:spPr>
      </p:pic>
      <p:sp>
        <p:nvSpPr>
          <p:cNvPr id="8" name="文字方塊 7"/>
          <p:cNvSpPr txBox="1"/>
          <p:nvPr/>
        </p:nvSpPr>
        <p:spPr>
          <a:xfrm>
            <a:off x="6590653" y="5773834"/>
            <a:ext cx="3627916" cy="369332"/>
          </a:xfrm>
          <a:prstGeom prst="rect">
            <a:avLst/>
          </a:prstGeom>
          <a:noFill/>
        </p:spPr>
        <p:txBody>
          <a:bodyPr wrap="none" rtlCol="0">
            <a:spAutoFit/>
          </a:bodyPr>
          <a:lstStyle/>
          <a:p>
            <a:r>
              <a:rPr lang="zh-TW" altLang="en-US" dirty="0" smtClean="0">
                <a:solidFill>
                  <a:srgbClr val="FF0000"/>
                </a:solidFill>
                <a:latin typeface="標楷體" panose="03000509000000000000" pitchFamily="65" charset="-120"/>
                <a:ea typeface="標楷體" panose="03000509000000000000" pitchFamily="65" charset="-120"/>
              </a:rPr>
              <a:t>分群後</a:t>
            </a:r>
            <a:r>
              <a:rPr lang="zh-TW" altLang="en-US" dirty="0" smtClean="0">
                <a:latin typeface="標楷體" panose="03000509000000000000" pitchFamily="65" charset="-120"/>
                <a:ea typeface="標楷體" panose="03000509000000000000" pitchFamily="65" charset="-120"/>
              </a:rPr>
              <a:t>以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SVM</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標楷體" panose="03000509000000000000" pitchFamily="65" charset="-120"/>
                <a:ea typeface="標楷體" panose="03000509000000000000" pitchFamily="65" charset="-120"/>
              </a:rPr>
              <a:t>進行感情狀態預測</a:t>
            </a:r>
            <a:endParaRPr lang="zh-TW" altLang="en-US" dirty="0">
              <a:latin typeface="標楷體" panose="03000509000000000000" pitchFamily="65" charset="-120"/>
              <a:ea typeface="標楷體" panose="03000509000000000000" pitchFamily="65" charset="-120"/>
            </a:endParaRPr>
          </a:p>
        </p:txBody>
      </p:sp>
      <p:sp>
        <p:nvSpPr>
          <p:cNvPr id="9" name="文字方塊 8"/>
          <p:cNvSpPr txBox="1"/>
          <p:nvPr/>
        </p:nvSpPr>
        <p:spPr>
          <a:xfrm>
            <a:off x="2072082" y="5773834"/>
            <a:ext cx="2935419"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以 </a:t>
            </a: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SVM</a:t>
            </a:r>
            <a:r>
              <a:rPr lang="zh-TW" altLang="en-US"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dirty="0" smtClean="0">
                <a:latin typeface="標楷體" panose="03000509000000000000" pitchFamily="65" charset="-120"/>
                <a:ea typeface="標楷體" panose="03000509000000000000" pitchFamily="65" charset="-120"/>
              </a:rPr>
              <a:t>進行感情狀態預測</a:t>
            </a:r>
            <a:endParaRPr lang="zh-TW" altLang="en-US" dirty="0">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2"/>
          </p:nvPr>
        </p:nvSpPr>
        <p:spPr/>
        <p:txBody>
          <a:bodyPr/>
          <a:lstStyle/>
          <a:p>
            <a:fld id="{80F6A09D-159B-4313-80A4-EA0632F358DB}" type="slidenum">
              <a:rPr lang="zh-TW" altLang="en-US" smtClean="0"/>
              <a:t>25</a:t>
            </a:fld>
            <a:endParaRPr lang="zh-TW" altLang="en-US"/>
          </a:p>
        </p:txBody>
      </p:sp>
    </p:spTree>
    <p:extLst>
      <p:ext uri="{BB962C8B-B14F-4D97-AF65-F5344CB8AC3E}">
        <p14:creationId xmlns:p14="http://schemas.microsoft.com/office/powerpoint/2010/main" val="2052013471"/>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大六性格特質分數預測結果</a:t>
            </a:r>
            <a:endParaRPr lang="zh-TW" altLang="en-US" sz="4400" dirty="0">
              <a:latin typeface="標楷體" panose="03000509000000000000" pitchFamily="65" charset="-120"/>
              <a:ea typeface="標楷體" panose="03000509000000000000" pitchFamily="65" charset="-120"/>
            </a:endParaRPr>
          </a:p>
        </p:txBody>
      </p:sp>
      <p:graphicFrame>
        <p:nvGraphicFramePr>
          <p:cNvPr id="4" name="表格 3"/>
          <p:cNvGraphicFramePr>
            <a:graphicFrameLocks noGrp="1"/>
          </p:cNvGraphicFramePr>
          <p:nvPr>
            <p:extLst>
              <p:ext uri="{D42A27DB-BD31-4B8C-83A1-F6EECF244321}">
                <p14:modId xmlns:p14="http://schemas.microsoft.com/office/powerpoint/2010/main" val="1504227504"/>
              </p:ext>
            </p:extLst>
          </p:nvPr>
        </p:nvGraphicFramePr>
        <p:xfrm>
          <a:off x="1010976" y="1952569"/>
          <a:ext cx="10231008" cy="3410540"/>
        </p:xfrm>
        <a:graphic>
          <a:graphicData uri="http://schemas.openxmlformats.org/drawingml/2006/table">
            <a:tbl>
              <a:tblPr firstRow="1" bandRow="1">
                <a:tableStyleId>{5C22544A-7EE6-4342-B048-85BDC9FD1C3A}</a:tableStyleId>
              </a:tblPr>
              <a:tblGrid>
                <a:gridCol w="2557752">
                  <a:extLst>
                    <a:ext uri="{9D8B030D-6E8A-4147-A177-3AD203B41FA5}">
                      <a16:colId xmlns:a16="http://schemas.microsoft.com/office/drawing/2014/main" val="1211629738"/>
                    </a:ext>
                  </a:extLst>
                </a:gridCol>
                <a:gridCol w="2557752">
                  <a:extLst>
                    <a:ext uri="{9D8B030D-6E8A-4147-A177-3AD203B41FA5}">
                      <a16:colId xmlns:a16="http://schemas.microsoft.com/office/drawing/2014/main" val="2040212071"/>
                    </a:ext>
                  </a:extLst>
                </a:gridCol>
                <a:gridCol w="2557752">
                  <a:extLst>
                    <a:ext uri="{9D8B030D-6E8A-4147-A177-3AD203B41FA5}">
                      <a16:colId xmlns:a16="http://schemas.microsoft.com/office/drawing/2014/main" val="881464481"/>
                    </a:ext>
                  </a:extLst>
                </a:gridCol>
                <a:gridCol w="2557752">
                  <a:extLst>
                    <a:ext uri="{9D8B030D-6E8A-4147-A177-3AD203B41FA5}">
                      <a16:colId xmlns:a16="http://schemas.microsoft.com/office/drawing/2014/main" val="619702087"/>
                    </a:ext>
                  </a:extLst>
                </a:gridCol>
              </a:tblGrid>
              <a:tr h="487220">
                <a:tc>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大六性格特質</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latin typeface="標楷體" panose="03000509000000000000" pitchFamily="65" charset="-120"/>
                          <a:ea typeface="標楷體" panose="03000509000000000000" pitchFamily="65" charset="-120"/>
                        </a:rPr>
                        <a:t>Baseline</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基於監督式學習</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結合分群監督式學習</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204029"/>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真誠性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5.806</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5.789</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5.411</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701074167"/>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情緒不穩定性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5.718</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5.769</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5.383</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71609363"/>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外向性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5.721</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5.743</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5.38</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364832438"/>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親和性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5.604</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5.622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5.317</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43006263"/>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盡責性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5.224</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5.232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5.022</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56935608"/>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經驗開放性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5.281</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5.38</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5.052</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2632499900"/>
                  </a:ext>
                </a:extLst>
              </a:tr>
            </a:tbl>
          </a:graphicData>
        </a:graphic>
      </p:graphicFrame>
      <mc:AlternateContent xmlns:mc="http://schemas.openxmlformats.org/markup-compatibility/2006" xmlns:a14="http://schemas.microsoft.com/office/drawing/2010/main">
        <mc:Choice Requires="a14">
          <p:sp>
            <p:nvSpPr>
              <p:cNvPr id="5" name="文字方塊 4"/>
              <p:cNvSpPr txBox="1"/>
              <p:nvPr/>
            </p:nvSpPr>
            <p:spPr>
              <a:xfrm>
                <a:off x="2171519" y="5578318"/>
                <a:ext cx="7909922" cy="400110"/>
              </a:xfrm>
              <a:prstGeom prst="rect">
                <a:avLst/>
              </a:prstGeom>
              <a:noFill/>
            </p:spPr>
            <p:txBody>
              <a:bodyPr wrap="none" rtlCol="0">
                <a:spAutoFit/>
              </a:bodyPr>
              <a:lstStyle/>
              <a:p>
                <a:r>
                  <a:rPr lang="zh-TW" altLang="en-US" sz="2000" dirty="0" smtClean="0">
                    <a:latin typeface="標楷體" panose="03000509000000000000" pitchFamily="65" charset="-120"/>
                    <a:ea typeface="標楷體" panose="03000509000000000000" pitchFamily="65" charset="-120"/>
                  </a:rPr>
                  <a:t>表、基於監督式學習與結合分群監督式學習之預測</a:t>
                </a:r>
                <a14:m>
                  <m:oMath xmlns:m="http://schemas.openxmlformats.org/officeDocument/2006/math">
                    <m:r>
                      <a:rPr lang="zh-TW" altLang="en-US" sz="2000" i="1" dirty="0" smtClean="0">
                        <a:latin typeface="Cambria Math" panose="02040503050406030204" pitchFamily="18" charset="0"/>
                      </a:rPr>
                      <m:t> </m:t>
                    </m:r>
                    <m:r>
                      <a:rPr lang="en-US" altLang="zh-TW" sz="2000" i="1" dirty="0" smtClean="0">
                        <a:solidFill>
                          <a:srgbClr val="FF0000"/>
                        </a:solidFill>
                        <a:latin typeface="Cambria Math" panose="02040503050406030204" pitchFamily="18" charset="0"/>
                      </a:rPr>
                      <m:t>𝑅𝑀𝑆𝐸</m:t>
                    </m:r>
                    <m:r>
                      <a:rPr lang="zh-TW" altLang="en-US" sz="2000" i="1" dirty="0" smtClean="0">
                        <a:latin typeface="Cambria Math" panose="02040503050406030204" pitchFamily="18" charset="0"/>
                      </a:rPr>
                      <m:t> </m:t>
                    </m:r>
                  </m:oMath>
                </a14:m>
                <a:r>
                  <a:rPr lang="zh-TW" altLang="en-US" sz="2000" dirty="0" smtClean="0">
                    <a:latin typeface="標楷體" panose="03000509000000000000" pitchFamily="65" charset="-120"/>
                    <a:ea typeface="標楷體" panose="03000509000000000000" pitchFamily="65" charset="-120"/>
                  </a:rPr>
                  <a:t>分數比較表</a:t>
                </a:r>
                <a:endParaRPr lang="zh-TW" altLang="en-US" sz="2000" dirty="0">
                  <a:latin typeface="標楷體" panose="03000509000000000000" pitchFamily="65" charset="-120"/>
                  <a:ea typeface="標楷體" panose="03000509000000000000" pitchFamily="65" charset="-120"/>
                </a:endParaRPr>
              </a:p>
            </p:txBody>
          </p:sp>
        </mc:Choice>
        <mc:Fallback xmlns="">
          <p:sp>
            <p:nvSpPr>
              <p:cNvPr id="5" name="文字方塊 4"/>
              <p:cNvSpPr txBox="1">
                <a:spLocks noRot="1" noChangeAspect="1" noMove="1" noResize="1" noEditPoints="1" noAdjustHandles="1" noChangeArrowheads="1" noChangeShapeType="1" noTextEdit="1"/>
              </p:cNvSpPr>
              <p:nvPr/>
            </p:nvSpPr>
            <p:spPr>
              <a:xfrm>
                <a:off x="2171519" y="5578318"/>
                <a:ext cx="7909922" cy="400110"/>
              </a:xfrm>
              <a:prstGeom prst="rect">
                <a:avLst/>
              </a:prstGeom>
              <a:blipFill>
                <a:blip r:embed="rId3"/>
                <a:stretch>
                  <a:fillRect l="-770" t="-7576" b="-25758"/>
                </a:stretch>
              </a:blipFill>
            </p:spPr>
            <p:txBody>
              <a:bodyPr/>
              <a:lstStyle/>
              <a:p>
                <a:r>
                  <a:rPr lang="zh-TW" altLang="en-US">
                    <a:noFill/>
                  </a:rPr>
                  <a:t> </a:t>
                </a:r>
              </a:p>
            </p:txBody>
          </p:sp>
        </mc:Fallback>
      </mc:AlternateContent>
      <p:graphicFrame>
        <p:nvGraphicFramePr>
          <p:cNvPr id="6" name="表格 5"/>
          <p:cNvGraphicFramePr>
            <a:graphicFrameLocks noGrp="1"/>
          </p:cNvGraphicFramePr>
          <p:nvPr>
            <p:extLst>
              <p:ext uri="{D42A27DB-BD31-4B8C-83A1-F6EECF244321}">
                <p14:modId xmlns:p14="http://schemas.microsoft.com/office/powerpoint/2010/main" val="4125627770"/>
              </p:ext>
            </p:extLst>
          </p:nvPr>
        </p:nvGraphicFramePr>
        <p:xfrm>
          <a:off x="1010976" y="1952569"/>
          <a:ext cx="10231010" cy="3410540"/>
        </p:xfrm>
        <a:graphic>
          <a:graphicData uri="http://schemas.openxmlformats.org/drawingml/2006/table">
            <a:tbl>
              <a:tblPr firstRow="1" bandRow="1">
                <a:tableStyleId>{5C22544A-7EE6-4342-B048-85BDC9FD1C3A}</a:tableStyleId>
              </a:tblPr>
              <a:tblGrid>
                <a:gridCol w="2046202">
                  <a:extLst>
                    <a:ext uri="{9D8B030D-6E8A-4147-A177-3AD203B41FA5}">
                      <a16:colId xmlns:a16="http://schemas.microsoft.com/office/drawing/2014/main" val="1211629738"/>
                    </a:ext>
                  </a:extLst>
                </a:gridCol>
                <a:gridCol w="2046202">
                  <a:extLst>
                    <a:ext uri="{9D8B030D-6E8A-4147-A177-3AD203B41FA5}">
                      <a16:colId xmlns:a16="http://schemas.microsoft.com/office/drawing/2014/main" val="2040212071"/>
                    </a:ext>
                  </a:extLst>
                </a:gridCol>
                <a:gridCol w="2046202">
                  <a:extLst>
                    <a:ext uri="{9D8B030D-6E8A-4147-A177-3AD203B41FA5}">
                      <a16:colId xmlns:a16="http://schemas.microsoft.com/office/drawing/2014/main" val="881464481"/>
                    </a:ext>
                  </a:extLst>
                </a:gridCol>
                <a:gridCol w="2046202">
                  <a:extLst>
                    <a:ext uri="{9D8B030D-6E8A-4147-A177-3AD203B41FA5}">
                      <a16:colId xmlns:a16="http://schemas.microsoft.com/office/drawing/2014/main" val="1666533315"/>
                    </a:ext>
                  </a:extLst>
                </a:gridCol>
                <a:gridCol w="2046202">
                  <a:extLst>
                    <a:ext uri="{9D8B030D-6E8A-4147-A177-3AD203B41FA5}">
                      <a16:colId xmlns:a16="http://schemas.microsoft.com/office/drawing/2014/main" val="778109625"/>
                    </a:ext>
                  </a:extLst>
                </a:gridCol>
              </a:tblGrid>
              <a:tr h="487220">
                <a:tc>
                  <a:txBody>
                    <a:bodyPr/>
                    <a:lstStyle/>
                    <a:p>
                      <a:pPr algn="ctr"/>
                      <a:r>
                        <a:rPr lang="zh-TW" altLang="en-US" dirty="0" smtClean="0">
                          <a:solidFill>
                            <a:schemeClr val="tx1"/>
                          </a:solidFill>
                          <a:latin typeface="標楷體" panose="03000509000000000000" pitchFamily="65" charset="-120"/>
                          <a:ea typeface="標楷體" panose="03000509000000000000" pitchFamily="65" charset="-120"/>
                        </a:rPr>
                        <a:t>大六性格特質</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latin typeface="標楷體" panose="03000509000000000000" pitchFamily="65" charset="-120"/>
                          <a:ea typeface="標楷體" panose="03000509000000000000" pitchFamily="65" charset="-120"/>
                        </a:rPr>
                        <a:t>SVM</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latin typeface="標楷體" panose="03000509000000000000" pitchFamily="65" charset="-120"/>
                          <a:ea typeface="標楷體" panose="03000509000000000000" pitchFamily="65" charset="-120"/>
                        </a:rPr>
                        <a:t>Lasso</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latin typeface="標楷體" panose="03000509000000000000" pitchFamily="65" charset="-120"/>
                          <a:ea typeface="標楷體" panose="03000509000000000000" pitchFamily="65" charset="-120"/>
                        </a:rPr>
                        <a:t>Ridge</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solidFill>
                            <a:schemeClr val="tx1"/>
                          </a:solidFill>
                          <a:latin typeface="標楷體" panose="03000509000000000000" pitchFamily="65" charset="-120"/>
                          <a:ea typeface="標楷體" panose="03000509000000000000" pitchFamily="65" charset="-120"/>
                        </a:rPr>
                        <a:t>Elastic net</a:t>
                      </a:r>
                      <a:endParaRPr lang="zh-TW" altLang="en-US" dirty="0">
                        <a:solidFill>
                          <a:schemeClr val="tx1"/>
                        </a:solidFill>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80204029"/>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真誠性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5.432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5.411</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5.43</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5.417</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01074167"/>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情緒不穩定性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5.623</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5.469</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5.404</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5.383</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3071609363"/>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外向性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5.402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5.435</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5.38</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5.422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364832438"/>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親和性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5.328</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5.322</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5.325</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5.317</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143006263"/>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盡責性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5.048</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5.022</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5.027</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5.022</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extLst>
                  <a:ext uri="{0D108BD9-81ED-4DB2-BD59-A6C34878D82A}">
                    <a16:rowId xmlns:a16="http://schemas.microsoft.com/office/drawing/2014/main" val="656935608"/>
                  </a:ext>
                </a:extLst>
              </a:tr>
              <a:tr h="487220">
                <a:tc>
                  <a:txBody>
                    <a:bodyPr/>
                    <a:lstStyle/>
                    <a:p>
                      <a:pPr algn="ctr"/>
                      <a:r>
                        <a:rPr lang="zh-TW" altLang="en-US" dirty="0" smtClean="0">
                          <a:latin typeface="標楷體" panose="03000509000000000000" pitchFamily="65" charset="-120"/>
                          <a:ea typeface="標楷體" panose="03000509000000000000" pitchFamily="65" charset="-120"/>
                        </a:rPr>
                        <a:t>經驗開放性</a:t>
                      </a:r>
                      <a:endParaRPr lang="zh-TW" altLang="en-US" dirty="0">
                        <a:latin typeface="標楷體" panose="03000509000000000000" pitchFamily="65" charset="-120"/>
                        <a:ea typeface="標楷體" panose="03000509000000000000" pitchFamily="65" charset="-12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5.165</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5.131</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TW" b="1" dirty="0" smtClean="0">
                          <a:latin typeface="Times New Roman" panose="02020603050405020304" pitchFamily="18" charset="0"/>
                          <a:ea typeface="標楷體" panose="03000509000000000000" pitchFamily="65" charset="-120"/>
                          <a:cs typeface="Times New Roman" panose="02020603050405020304" pitchFamily="18" charset="0"/>
                        </a:rPr>
                        <a:t>5.052</a:t>
                      </a:r>
                      <a:endParaRPr lang="zh-TW" altLang="en-US" b="1"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60000"/>
                        <a:lumOff val="40000"/>
                      </a:schemeClr>
                    </a:solidFill>
                  </a:tcPr>
                </a:tc>
                <a:tc>
                  <a:txBody>
                    <a:bodyPr/>
                    <a:lstStyle/>
                    <a:p>
                      <a:pPr algn="ctr"/>
                      <a:r>
                        <a:rPr lang="en-US" altLang="zh-TW" dirty="0" smtClean="0">
                          <a:latin typeface="Times New Roman" panose="02020603050405020304" pitchFamily="18" charset="0"/>
                          <a:ea typeface="標楷體" panose="03000509000000000000" pitchFamily="65" charset="-120"/>
                          <a:cs typeface="Times New Roman" panose="02020603050405020304" pitchFamily="18" charset="0"/>
                        </a:rPr>
                        <a:t>5.095</a:t>
                      </a:r>
                      <a:endParaRPr lang="zh-TW" altLang="en-US" dirty="0">
                        <a:latin typeface="Times New Roman" panose="02020603050405020304" pitchFamily="18" charset="0"/>
                        <a:ea typeface="標楷體" panose="03000509000000000000" pitchFamily="65" charset="-12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632499900"/>
                  </a:ext>
                </a:extLst>
              </a:tr>
            </a:tbl>
          </a:graphicData>
        </a:graphic>
      </p:graphicFrame>
      <p:sp>
        <p:nvSpPr>
          <p:cNvPr id="3" name="投影片編號版面配置區 2"/>
          <p:cNvSpPr>
            <a:spLocks noGrp="1"/>
          </p:cNvSpPr>
          <p:nvPr>
            <p:ph type="sldNum" sz="quarter" idx="12"/>
          </p:nvPr>
        </p:nvSpPr>
        <p:spPr/>
        <p:txBody>
          <a:bodyPr/>
          <a:lstStyle/>
          <a:p>
            <a:fld id="{80F6A09D-159B-4313-80A4-EA0632F358DB}" type="slidenum">
              <a:rPr lang="zh-TW" altLang="en-US" smtClean="0"/>
              <a:t>26</a:t>
            </a:fld>
            <a:endParaRPr lang="zh-TW" altLang="en-US"/>
          </a:p>
        </p:txBody>
      </p:sp>
    </p:spTree>
    <p:extLst>
      <p:ext uri="{BB962C8B-B14F-4D97-AF65-F5344CB8AC3E}">
        <p14:creationId xmlns:p14="http://schemas.microsoft.com/office/powerpoint/2010/main" val="4140485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緒論</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相關研究</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資料集介紹與特徵設計</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預測使用者個人資訊與個性之方法</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實驗結果與分析</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結論與未來展望</a:t>
            </a:r>
            <a:endParaRPr lang="zh-TW" altLang="en-US" sz="3200" dirty="0">
              <a:solidFill>
                <a:srgbClr val="FF0000"/>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27</a:t>
            </a:fld>
            <a:endParaRPr lang="zh-TW" altLang="en-US"/>
          </a:p>
        </p:txBody>
      </p:sp>
    </p:spTree>
    <p:extLst>
      <p:ext uri="{BB962C8B-B14F-4D97-AF65-F5344CB8AC3E}">
        <p14:creationId xmlns:p14="http://schemas.microsoft.com/office/powerpoint/2010/main" val="392232336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結論</a:t>
            </a:r>
            <a:endParaRPr lang="zh-TW" altLang="en-US" sz="4400" dirty="0">
              <a:latin typeface="標楷體" panose="03000509000000000000" pitchFamily="65" charset="-120"/>
              <a:ea typeface="標楷體" panose="03000509000000000000" pitchFamily="65" charset="-120"/>
            </a:endParaRPr>
          </a:p>
        </p:txBody>
      </p:sp>
      <p:sp>
        <p:nvSpPr>
          <p:cNvPr id="3" name="內容版面配置區 2"/>
          <p:cNvSpPr>
            <a:spLocks noGrp="1"/>
          </p:cNvSpPr>
          <p:nvPr>
            <p:ph idx="1"/>
          </p:nvPr>
        </p:nvSpPr>
        <p:spPr/>
        <p:txBody>
          <a:bodyPr>
            <a:normAutofit lnSpcReduction="10000"/>
          </a:bodyPr>
          <a:lstStyle/>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預測使用者個人資訊中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Random</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forests</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smtClean="0">
                <a:solidFill>
                  <a:schemeClr val="tx1"/>
                </a:solidFill>
                <a:latin typeface="標楷體" panose="03000509000000000000" pitchFamily="65" charset="-120"/>
                <a:ea typeface="標楷體" panose="03000509000000000000" pitchFamily="65" charset="-120"/>
              </a:rPr>
              <a:t>分類效能相對高</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000" dirty="0">
                <a:solidFill>
                  <a:schemeClr val="tx1"/>
                </a:solidFill>
                <a:latin typeface="標楷體" panose="03000509000000000000" pitchFamily="65" charset="-120"/>
                <a:ea typeface="標楷體" panose="03000509000000000000" pitchFamily="65" charset="-120"/>
              </a:rPr>
              <a:t> </a:t>
            </a:r>
            <a:r>
              <a:rPr lang="zh-TW" altLang="en-US" sz="2000" dirty="0" smtClean="0">
                <a:solidFill>
                  <a:schemeClr val="tx1"/>
                </a:solidFill>
                <a:latin typeface="標楷體" panose="03000509000000000000" pitchFamily="65" charset="-120"/>
                <a:ea typeface="標楷體" panose="03000509000000000000" pitchFamily="65" charset="-120"/>
              </a:rPr>
              <a:t>使用者對</a:t>
            </a:r>
            <a:r>
              <a:rPr lang="zh-TW" altLang="en-US" sz="2000" dirty="0" smtClean="0">
                <a:solidFill>
                  <a:srgbClr val="FF0000"/>
                </a:solidFill>
                <a:latin typeface="標楷體" panose="03000509000000000000" pitchFamily="65" charset="-120"/>
                <a:ea typeface="標楷體" panose="03000509000000000000" pitchFamily="65" charset="-120"/>
              </a:rPr>
              <a:t>各類網頁的瀏覽比例</a:t>
            </a:r>
            <a:r>
              <a:rPr lang="zh-TW" altLang="en-US" sz="2000" dirty="0" smtClean="0">
                <a:solidFill>
                  <a:schemeClr val="tx1"/>
                </a:solidFill>
                <a:latin typeface="標楷體" panose="03000509000000000000" pitchFamily="65" charset="-120"/>
                <a:ea typeface="標楷體" panose="03000509000000000000" pitchFamily="65" charset="-120"/>
              </a:rPr>
              <a:t>對</a:t>
            </a:r>
            <a:r>
              <a:rPr lang="zh-TW" altLang="en-US" sz="2000" dirty="0" smtClean="0">
                <a:solidFill>
                  <a:srgbClr val="FF0000"/>
                </a:solidFill>
                <a:latin typeface="標楷體" panose="03000509000000000000" pitchFamily="65" charset="-120"/>
                <a:ea typeface="標楷體" panose="03000509000000000000" pitchFamily="65" charset="-120"/>
              </a:rPr>
              <a:t>年齡、性別</a:t>
            </a:r>
            <a:r>
              <a:rPr lang="zh-TW" altLang="en-US" sz="2000" dirty="0" smtClean="0">
                <a:solidFill>
                  <a:schemeClr val="tx1"/>
                </a:solidFill>
                <a:latin typeface="標楷體" panose="03000509000000000000" pitchFamily="65" charset="-120"/>
                <a:ea typeface="標楷體" panose="03000509000000000000" pitchFamily="65" charset="-120"/>
              </a:rPr>
              <a:t>預測較有幫助</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000" dirty="0">
                <a:solidFill>
                  <a:schemeClr val="tx1"/>
                </a:solidFill>
                <a:latin typeface="標楷體" panose="03000509000000000000" pitchFamily="65" charset="-120"/>
                <a:ea typeface="標楷體" panose="03000509000000000000" pitchFamily="65" charset="-120"/>
              </a:rPr>
              <a:t> </a:t>
            </a:r>
            <a:r>
              <a:rPr lang="zh-TW" altLang="en-US" sz="2000" dirty="0" smtClean="0">
                <a:solidFill>
                  <a:schemeClr val="tx1"/>
                </a:solidFill>
                <a:latin typeface="標楷體" panose="03000509000000000000" pitchFamily="65" charset="-120"/>
                <a:ea typeface="標楷體" panose="03000509000000000000" pitchFamily="65" charset="-120"/>
              </a:rPr>
              <a:t>使用者於</a:t>
            </a:r>
            <a:r>
              <a:rPr lang="zh-TW" altLang="en-US" sz="2000" dirty="0" smtClean="0">
                <a:solidFill>
                  <a:srgbClr val="FF0000"/>
                </a:solidFill>
                <a:latin typeface="標楷體" panose="03000509000000000000" pitchFamily="65" charset="-120"/>
                <a:ea typeface="標楷體" panose="03000509000000000000" pitchFamily="65" charset="-120"/>
              </a:rPr>
              <a:t>一天中各時段的瀏覽頻率</a:t>
            </a:r>
            <a:r>
              <a:rPr lang="zh-TW" altLang="en-US" sz="2000" dirty="0" smtClean="0">
                <a:solidFill>
                  <a:schemeClr val="tx1"/>
                </a:solidFill>
                <a:latin typeface="標楷體" panose="03000509000000000000" pitchFamily="65" charset="-120"/>
                <a:ea typeface="標楷體" panose="03000509000000000000" pitchFamily="65" charset="-120"/>
              </a:rPr>
              <a:t>對</a:t>
            </a:r>
            <a:r>
              <a:rPr lang="zh-TW" altLang="en-US" sz="2000" dirty="0" smtClean="0">
                <a:solidFill>
                  <a:srgbClr val="FF0000"/>
                </a:solidFill>
                <a:latin typeface="標楷體" panose="03000509000000000000" pitchFamily="65" charset="-120"/>
                <a:ea typeface="標楷體" panose="03000509000000000000" pitchFamily="65" charset="-120"/>
              </a:rPr>
              <a:t>感情狀態</a:t>
            </a:r>
            <a:r>
              <a:rPr lang="zh-TW" altLang="en-US" sz="2000" dirty="0" smtClean="0">
                <a:solidFill>
                  <a:schemeClr val="tx1"/>
                </a:solidFill>
                <a:latin typeface="標楷體" panose="03000509000000000000" pitchFamily="65" charset="-120"/>
                <a:ea typeface="標楷體" panose="03000509000000000000" pitchFamily="65" charset="-120"/>
              </a:rPr>
              <a:t>預測較有幫助</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2000" dirty="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預測大六性格特質分數中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Lasso</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Ridge</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Elastic</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net</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regression</a:t>
            </a:r>
            <a:r>
              <a:rPr lang="zh-TW" altLang="en-US" sz="2400" dirty="0" smtClean="0">
                <a:solidFill>
                  <a:schemeClr val="tx1"/>
                </a:solidFill>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400" dirty="0" smtClean="0">
                <a:solidFill>
                  <a:schemeClr val="tx1"/>
                </a:solidFill>
                <a:latin typeface="標楷體" panose="03000509000000000000" pitchFamily="65" charset="-120"/>
                <a:ea typeface="標楷體" panose="03000509000000000000" pitchFamily="65" charset="-120"/>
              </a:rPr>
              <a:t>各有優勢</a:t>
            </a:r>
            <a:endParaRPr lang="en-US" altLang="zh-TW" sz="24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000" dirty="0">
                <a:solidFill>
                  <a:schemeClr val="tx1"/>
                </a:solidFill>
                <a:latin typeface="標楷體" panose="03000509000000000000" pitchFamily="65" charset="-120"/>
                <a:ea typeface="標楷體" panose="03000509000000000000" pitchFamily="65" charset="-120"/>
              </a:rPr>
              <a:t> </a:t>
            </a:r>
            <a:r>
              <a:rPr lang="zh-TW" altLang="en-US" sz="2000" dirty="0" smtClean="0">
                <a:solidFill>
                  <a:schemeClr val="tx1"/>
                </a:solidFill>
                <a:latin typeface="標楷體" panose="03000509000000000000" pitchFamily="65" charset="-120"/>
                <a:ea typeface="標楷體" panose="03000509000000000000" pitchFamily="65" charset="-120"/>
              </a:rPr>
              <a:t>使用者對</a:t>
            </a:r>
            <a:r>
              <a:rPr lang="zh-TW" altLang="en-US" sz="2000" dirty="0" smtClean="0">
                <a:solidFill>
                  <a:srgbClr val="FF0000"/>
                </a:solidFill>
                <a:latin typeface="標楷體" panose="03000509000000000000" pitchFamily="65" charset="-120"/>
                <a:ea typeface="標楷體" panose="03000509000000000000" pitchFamily="65" charset="-120"/>
              </a:rPr>
              <a:t>各類網頁的瀏覽比例</a:t>
            </a:r>
            <a:r>
              <a:rPr lang="zh-TW" altLang="en-US" sz="2000" dirty="0" smtClean="0">
                <a:solidFill>
                  <a:schemeClr val="tx1"/>
                </a:solidFill>
                <a:latin typeface="標楷體" panose="03000509000000000000" pitchFamily="65" charset="-120"/>
                <a:ea typeface="標楷體" panose="03000509000000000000" pitchFamily="65" charset="-120"/>
              </a:rPr>
              <a:t>對性格特質分數影響較大</a:t>
            </a:r>
            <a:endParaRPr lang="en-US" altLang="zh-TW" sz="2000" dirty="0" smtClean="0">
              <a:solidFill>
                <a:schemeClr val="tx1"/>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20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網頁瀏覽紀錄增加大六性格特質分數參考資訊</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a:solidFill>
                  <a:schemeClr val="tx1"/>
                </a:solidFill>
                <a:latin typeface="標楷體" panose="03000509000000000000" pitchFamily="65" charset="-120"/>
                <a:ea typeface="標楷體" panose="03000509000000000000" pitchFamily="65" charset="-120"/>
              </a:rPr>
              <a:t> </a:t>
            </a:r>
            <a:r>
              <a:rPr lang="zh-TW" altLang="en-US" sz="2400" dirty="0" smtClean="0">
                <a:solidFill>
                  <a:schemeClr val="tx1"/>
                </a:solidFill>
                <a:latin typeface="標楷體" panose="03000509000000000000" pitchFamily="65" charset="-120"/>
                <a:ea typeface="標楷體" panose="03000509000000000000" pitchFamily="65" charset="-120"/>
              </a:rPr>
              <a:t>使用者行為分析能夠探討到</a:t>
            </a:r>
            <a:r>
              <a:rPr lang="zh-TW" altLang="en-US" sz="2400" dirty="0" smtClean="0">
                <a:solidFill>
                  <a:srgbClr val="FF0000"/>
                </a:solidFill>
                <a:latin typeface="標楷體" panose="03000509000000000000" pitchFamily="65" charset="-120"/>
                <a:ea typeface="標楷體" panose="03000509000000000000" pitchFamily="65" charset="-120"/>
              </a:rPr>
              <a:t>個性</a:t>
            </a:r>
            <a:r>
              <a:rPr lang="zh-TW" altLang="en-US" sz="2400" dirty="0" smtClean="0">
                <a:solidFill>
                  <a:schemeClr val="tx1"/>
                </a:solidFill>
                <a:latin typeface="標楷體" panose="03000509000000000000" pitchFamily="65" charset="-120"/>
                <a:ea typeface="標楷體" panose="03000509000000000000" pitchFamily="65" charset="-120"/>
              </a:rPr>
              <a:t>層面</a:t>
            </a:r>
            <a:endParaRPr lang="en-US" altLang="zh-TW" sz="2400" dirty="0" smtClean="0">
              <a:solidFill>
                <a:schemeClr val="tx1"/>
              </a:solidFill>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2400" dirty="0" smtClean="0">
                <a:solidFill>
                  <a:schemeClr val="tx1"/>
                </a:solidFill>
                <a:latin typeface="標楷體" panose="03000509000000000000" pitchFamily="65" charset="-120"/>
                <a:ea typeface="標楷體" panose="03000509000000000000" pitchFamily="65" charset="-120"/>
              </a:rPr>
              <a:t> 幫助</a:t>
            </a:r>
            <a:r>
              <a:rPr lang="zh-TW" altLang="en-US" sz="2400" dirty="0" smtClean="0">
                <a:solidFill>
                  <a:srgbClr val="FF0000"/>
                </a:solidFill>
                <a:latin typeface="標楷體" panose="03000509000000000000" pitchFamily="65" charset="-120"/>
                <a:ea typeface="標楷體" panose="03000509000000000000" pitchFamily="65" charset="-120"/>
              </a:rPr>
              <a:t>僅能取得使用者瀏覽紀錄</a:t>
            </a:r>
            <a:r>
              <a:rPr lang="zh-TW" altLang="en-US" sz="2400" dirty="0" smtClean="0">
                <a:solidFill>
                  <a:schemeClr val="tx1"/>
                </a:solidFill>
                <a:latin typeface="標楷體" panose="03000509000000000000" pitchFamily="65" charset="-120"/>
                <a:ea typeface="標楷體" panose="03000509000000000000" pitchFamily="65" charset="-120"/>
              </a:rPr>
              <a:t>之網頁平台取得使用者資訊</a:t>
            </a:r>
            <a:endParaRPr lang="en-US" altLang="zh-TW" sz="2400" dirty="0" smtClean="0">
              <a:solidFill>
                <a:schemeClr val="tx1"/>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28</a:t>
            </a:fld>
            <a:endParaRPr lang="zh-TW" altLang="en-US"/>
          </a:p>
        </p:txBody>
      </p:sp>
    </p:spTree>
    <p:extLst>
      <p:ext uri="{BB962C8B-B14F-4D97-AF65-F5344CB8AC3E}">
        <p14:creationId xmlns:p14="http://schemas.microsoft.com/office/powerpoint/2010/main" val="118940443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cs typeface="Times New Roman" panose="02020603050405020304" pitchFamily="18" charset="0"/>
              </a:rPr>
              <a:t>未來展望</a:t>
            </a:r>
            <a:endParaRPr lang="zh-TW" altLang="en-US" sz="4400" dirty="0">
              <a:latin typeface="標楷體" panose="03000509000000000000" pitchFamily="65" charset="-120"/>
              <a:ea typeface="標楷體" panose="03000509000000000000" pitchFamily="65" charset="-120"/>
              <a:cs typeface="Times New Roman" panose="02020603050405020304" pitchFamily="18" charset="0"/>
            </a:endParaRPr>
          </a:p>
        </p:txBody>
      </p:sp>
      <p:sp>
        <p:nvSpPr>
          <p:cNvPr id="3" name="內容版面配置區 2"/>
          <p:cNvSpPr>
            <a:spLocks noGrp="1"/>
          </p:cNvSpPr>
          <p:nvPr>
            <p:ph idx="1"/>
          </p:nvPr>
        </p:nvSpPr>
        <p:spPr/>
        <p:txBody>
          <a:bodyPr>
            <a:normAutofit/>
          </a:bodyPr>
          <a:lstStyle/>
          <a:p>
            <a:pPr>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資料集中使用者人數較少 </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(672</a:t>
            </a:r>
            <a:r>
              <a:rPr lang="zh-TW" altLang="en-US" sz="3200" dirty="0" smtClean="0">
                <a:latin typeface="Times New Roman" panose="02020603050405020304" pitchFamily="18" charset="0"/>
                <a:ea typeface="標楷體" panose="03000509000000000000" pitchFamily="65" charset="-120"/>
                <a:cs typeface="Times New Roman" panose="02020603050405020304" pitchFamily="18" charset="0"/>
              </a:rPr>
              <a:t> 人</a:t>
            </a:r>
            <a:r>
              <a:rPr lang="en-US" altLang="zh-TW" sz="3200" dirty="0" smtClean="0">
                <a:latin typeface="Times New Roman" panose="02020603050405020304" pitchFamily="18" charset="0"/>
                <a:ea typeface="標楷體" panose="03000509000000000000" pitchFamily="65" charset="-120"/>
                <a:cs typeface="Times New Roman" panose="02020603050405020304" pitchFamily="18" charset="0"/>
              </a:rPr>
              <a:t>)</a:t>
            </a:r>
          </a:p>
          <a:p>
            <a:pPr lvl="1">
              <a:buFont typeface="Wingdings" panose="05000000000000000000" pitchFamily="2" charset="2"/>
              <a:buChar char="n"/>
            </a:pPr>
            <a:r>
              <a:rPr lang="zh-TW" altLang="en-US" sz="2800" dirty="0" smtClean="0">
                <a:latin typeface="標楷體" panose="03000509000000000000" pitchFamily="65" charset="-120"/>
                <a:ea typeface="標楷體" panose="03000509000000000000" pitchFamily="65" charset="-120"/>
              </a:rPr>
              <a:t> 容易受到少量錯誤預測影響</a:t>
            </a:r>
            <a:endParaRPr lang="en-US" altLang="zh-TW" sz="28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800" dirty="0" smtClean="0">
                <a:latin typeface="標楷體" panose="03000509000000000000" pitchFamily="65" charset="-120"/>
                <a:ea typeface="標楷體" panose="03000509000000000000" pitchFamily="65" charset="-120"/>
              </a:rPr>
              <a:t> 訓練樣本數不足</a:t>
            </a:r>
            <a:endParaRPr lang="en-US" altLang="zh-TW" sz="28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en-US" altLang="zh-TW" sz="2800" dirty="0" smtClean="0">
              <a:latin typeface="標楷體" panose="03000509000000000000" pitchFamily="65" charset="-120"/>
              <a:ea typeface="標楷體" panose="03000509000000000000" pitchFamily="65" charset="-120"/>
            </a:endParaRPr>
          </a:p>
          <a:p>
            <a:pPr>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結合深度學習</a:t>
            </a:r>
            <a:endParaRPr lang="en-US" altLang="zh-TW" sz="3200" dirty="0" smtClean="0">
              <a:solidFill>
                <a:srgbClr val="FF0000"/>
              </a:solidFill>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800" dirty="0" smtClean="0">
                <a:latin typeface="標楷體" panose="03000509000000000000" pitchFamily="65" charset="-120"/>
                <a:ea typeface="標楷體" panose="03000509000000000000" pitchFamily="65" charset="-120"/>
              </a:rPr>
              <a:t> 網頁瀏覽紀錄具有時序性特徵</a:t>
            </a:r>
            <a:endParaRPr lang="en-US" altLang="zh-TW" sz="28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r>
              <a:rPr lang="zh-TW" altLang="en-US" sz="2800" dirty="0" smtClean="0">
                <a:latin typeface="標楷體" panose="03000509000000000000" pitchFamily="65" charset="-120"/>
                <a:ea typeface="標楷體" panose="03000509000000000000" pitchFamily="65" charset="-120"/>
              </a:rPr>
              <a:t> 長短期記憶 </a:t>
            </a:r>
            <a:r>
              <a:rPr lang="en-US" altLang="zh-TW" sz="2800" dirty="0" smtClean="0">
                <a:latin typeface="Times New Roman" panose="02020603050405020304" pitchFamily="18" charset="0"/>
                <a:ea typeface="標楷體" panose="03000509000000000000" pitchFamily="65" charset="-120"/>
                <a:cs typeface="Times New Roman" panose="02020603050405020304" pitchFamily="18" charset="0"/>
              </a:rPr>
              <a:t>(LSTM)</a:t>
            </a:r>
            <a:r>
              <a:rPr lang="zh-TW" altLang="en-US" sz="2800" dirty="0" smtClean="0">
                <a:latin typeface="Times New Roman" panose="02020603050405020304" pitchFamily="18" charset="0"/>
                <a:ea typeface="標楷體" panose="03000509000000000000" pitchFamily="65" charset="-120"/>
                <a:cs typeface="Times New Roman" panose="02020603050405020304" pitchFamily="18" charset="0"/>
              </a:rPr>
              <a:t> </a:t>
            </a:r>
            <a:r>
              <a:rPr lang="zh-TW" altLang="en-US" sz="2800" dirty="0" smtClean="0">
                <a:latin typeface="標楷體" panose="03000509000000000000" pitchFamily="65" charset="-120"/>
                <a:ea typeface="標楷體" panose="03000509000000000000" pitchFamily="65" charset="-120"/>
              </a:rPr>
              <a:t>之類神經網路結構</a:t>
            </a:r>
            <a:endParaRPr lang="en-US" altLang="zh-TW" sz="2800" dirty="0" smtClean="0">
              <a:latin typeface="標楷體" panose="03000509000000000000" pitchFamily="65" charset="-120"/>
              <a:ea typeface="標楷體" panose="03000509000000000000" pitchFamily="65" charset="-120"/>
            </a:endParaRPr>
          </a:p>
          <a:p>
            <a:pPr lvl="1">
              <a:buFont typeface="Wingdings" panose="05000000000000000000" pitchFamily="2" charset="2"/>
              <a:buChar char="n"/>
            </a:pPr>
            <a:endParaRPr lang="zh-TW" altLang="en-US" sz="2800" dirty="0">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29</a:t>
            </a:fld>
            <a:endParaRPr lang="zh-TW" altLang="en-US"/>
          </a:p>
        </p:txBody>
      </p:sp>
    </p:spTree>
    <p:extLst>
      <p:ext uri="{BB962C8B-B14F-4D97-AF65-F5344CB8AC3E}">
        <p14:creationId xmlns:p14="http://schemas.microsoft.com/office/powerpoint/2010/main" val="282901566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緒論</a:t>
            </a:r>
            <a:endParaRPr lang="en-US" altLang="zh-TW" sz="3200" dirty="0" smtClean="0">
              <a:solidFill>
                <a:srgbClr val="FF0000"/>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相關研究</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資料集介紹與特徵設計</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預測使用者個人資訊與個性之方法</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實驗結果與分析</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結論與未來展望</a:t>
            </a:r>
            <a:endParaRPr lang="zh-TW" altLang="en-US" sz="3200" dirty="0">
              <a:solidFill>
                <a:schemeClr val="bg1">
                  <a:lumMod val="65000"/>
                </a:schemeClr>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a:t>
            </a:fld>
            <a:endParaRPr lang="zh-TW" altLang="en-US"/>
          </a:p>
        </p:txBody>
      </p:sp>
    </p:spTree>
    <p:extLst>
      <p:ext uri="{BB962C8B-B14F-4D97-AF65-F5344CB8AC3E}">
        <p14:creationId xmlns:p14="http://schemas.microsoft.com/office/powerpoint/2010/main" val="324411200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p:cNvSpPr txBox="1"/>
          <p:nvPr/>
        </p:nvSpPr>
        <p:spPr>
          <a:xfrm>
            <a:off x="2958957" y="2095929"/>
            <a:ext cx="6455613" cy="1754326"/>
          </a:xfrm>
          <a:prstGeom prst="rect">
            <a:avLst/>
          </a:prstGeom>
          <a:noFill/>
        </p:spPr>
        <p:txBody>
          <a:bodyPr wrap="none" rtlCol="0">
            <a:spAutoFit/>
          </a:bodyPr>
          <a:lstStyle/>
          <a:p>
            <a:pPr algn="ctr"/>
            <a:r>
              <a:rPr lang="en-US" altLang="zh-TW" sz="5400" dirty="0" smtClean="0">
                <a:latin typeface="Times New Roman" panose="02020603050405020304" pitchFamily="18" charset="0"/>
                <a:cs typeface="Times New Roman" panose="02020603050405020304" pitchFamily="18" charset="0"/>
              </a:rPr>
              <a:t>Thanks for Listening!!</a:t>
            </a:r>
          </a:p>
          <a:p>
            <a:pPr algn="ctr"/>
            <a:r>
              <a:rPr lang="en-US" altLang="zh-TW" sz="5400" dirty="0" smtClean="0">
                <a:latin typeface="Times New Roman" panose="02020603050405020304" pitchFamily="18" charset="0"/>
                <a:cs typeface="Times New Roman" panose="02020603050405020304" pitchFamily="18" charset="0"/>
              </a:rPr>
              <a:t>Q&amp;A</a:t>
            </a:r>
            <a:endParaRPr lang="zh-TW" altLang="en-US" sz="5400" dirty="0">
              <a:latin typeface="Times New Roman" panose="02020603050405020304" pitchFamily="18" charset="0"/>
              <a:cs typeface="Times New Roman" panose="02020603050405020304" pitchFamily="18" charset="0"/>
            </a:endParaRPr>
          </a:p>
        </p:txBody>
      </p:sp>
      <p:sp>
        <p:nvSpPr>
          <p:cNvPr id="3" name="投影片編號版面配置區 2"/>
          <p:cNvSpPr>
            <a:spLocks noGrp="1"/>
          </p:cNvSpPr>
          <p:nvPr>
            <p:ph type="sldNum" sz="quarter" idx="12"/>
          </p:nvPr>
        </p:nvSpPr>
        <p:spPr/>
        <p:txBody>
          <a:bodyPr/>
          <a:lstStyle/>
          <a:p>
            <a:fld id="{80F6A09D-159B-4313-80A4-EA0632F358DB}" type="slidenum">
              <a:rPr lang="zh-TW" altLang="en-US" smtClean="0"/>
              <a:t>30</a:t>
            </a:fld>
            <a:endParaRPr lang="zh-TW" altLang="en-US"/>
          </a:p>
        </p:txBody>
      </p:sp>
    </p:spTree>
    <p:extLst>
      <p:ext uri="{BB962C8B-B14F-4D97-AF65-F5344CB8AC3E}">
        <p14:creationId xmlns:p14="http://schemas.microsoft.com/office/powerpoint/2010/main" val="23515186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K-NN in age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31</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373980978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K-NN in gender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32</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406466562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smtClean="0">
                <a:latin typeface="Times New Roman" panose="02020603050405020304" pitchFamily="18" charset="0"/>
                <a:cs typeface="Times New Roman" panose="02020603050405020304" pitchFamily="18" charset="0"/>
              </a:rPr>
              <a:t>K-NN in relationship with confusion matrix</a:t>
            </a:r>
            <a:endParaRPr lang="zh-TW" altLang="en-US" sz="4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33</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5666600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RF in age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34</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262020686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RF in gender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35</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5658451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smtClean="0">
                <a:latin typeface="Times New Roman" panose="02020603050405020304" pitchFamily="18" charset="0"/>
                <a:cs typeface="Times New Roman" panose="02020603050405020304" pitchFamily="18" charset="0"/>
              </a:rPr>
              <a:t>RF in relationship with confusion matrix</a:t>
            </a:r>
            <a:endParaRPr lang="zh-TW" altLang="en-US" sz="4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36</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18938885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LR in age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37</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199443079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LR in gender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38</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4610542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smtClean="0">
                <a:latin typeface="Times New Roman" panose="02020603050405020304" pitchFamily="18" charset="0"/>
                <a:cs typeface="Times New Roman" panose="02020603050405020304" pitchFamily="18" charset="0"/>
              </a:rPr>
              <a:t>LR in relationship with confusion matrix</a:t>
            </a:r>
            <a:endParaRPr lang="zh-TW" altLang="en-US" sz="4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39</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13584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400" dirty="0" smtClean="0">
                <a:latin typeface="標楷體" panose="03000509000000000000" pitchFamily="65" charset="-120"/>
                <a:ea typeface="標楷體" panose="03000509000000000000" pitchFamily="65" charset="-120"/>
              </a:rPr>
              <a:t>研究動機</a:t>
            </a:r>
            <a:endParaRPr lang="zh-TW" altLang="en-US" sz="4400" dirty="0">
              <a:latin typeface="標楷體" panose="03000509000000000000" pitchFamily="65" charset="-120"/>
              <a:ea typeface="標楷體" panose="03000509000000000000" pitchFamily="65" charset="-120"/>
            </a:endParaRPr>
          </a:p>
        </p:txBody>
      </p:sp>
      <mc:AlternateContent xmlns:mc="http://schemas.openxmlformats.org/markup-compatibility/2006" xmlns:a14="http://schemas.microsoft.com/office/drawing/2010/main">
        <mc:Choice Requires="a14">
          <p:sp>
            <p:nvSpPr>
              <p:cNvPr id="7" name="文字方塊 6"/>
              <p:cNvSpPr txBox="1"/>
              <p:nvPr/>
            </p:nvSpPr>
            <p:spPr>
              <a:xfrm>
                <a:off x="838199" y="1768533"/>
                <a:ext cx="5838092" cy="4524315"/>
              </a:xfrm>
              <a:prstGeom prst="rect">
                <a:avLst/>
              </a:prstGeom>
              <a:noFill/>
            </p:spPr>
            <p:txBody>
              <a:bodyPr wrap="square" rtlCol="0">
                <a:spAutoFit/>
              </a:bodyPr>
              <a:lstStyle/>
              <a:p>
                <a:pPr marL="342900"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網頁瀏覽紀錄代表使用者的</a:t>
                </a:r>
                <a:r>
                  <a:rPr lang="zh-TW" altLang="en-US" sz="2400" dirty="0" smtClean="0">
                    <a:solidFill>
                      <a:srgbClr val="FF0000"/>
                    </a:solidFill>
                    <a:latin typeface="標楷體" panose="03000509000000000000" pitchFamily="65" charset="-120"/>
                    <a:ea typeface="標楷體" panose="03000509000000000000" pitchFamily="65" charset="-120"/>
                  </a:rPr>
                  <a:t>瀏覽偏好</a:t>
                </a:r>
                <a:endParaRPr lang="en-US" altLang="zh-TW" sz="2400" dirty="0" smtClean="0">
                  <a:solidFill>
                    <a:srgbClr val="FF0000"/>
                  </a:solidFill>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興趣喜好</a:t>
                </a:r>
                <a:endParaRPr lang="en-US" altLang="zh-TW" sz="2400" dirty="0" smtClean="0">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休閒娛樂</a:t>
                </a:r>
                <a:endParaRPr lang="en-US" altLang="zh-TW" sz="2400" dirty="0" smtClean="0">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工作領域</a:t>
                </a:r>
                <a:endParaRPr lang="en-US" altLang="zh-TW" sz="2400" dirty="0" smtClean="0">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etc.</a:t>
                </a:r>
              </a:p>
              <a:p>
                <a:pPr marL="342900" indent="-342900">
                  <a:buFont typeface="Arial" panose="020B0604020202020204" pitchFamily="34" charset="0"/>
                  <a:buChar char="•"/>
                </a:pPr>
                <a:endParaRPr lang="en-US" altLang="zh-TW" sz="2400" dirty="0" smtClean="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endParaRPr lang="en-US" altLang="zh-TW" sz="2400" dirty="0" smtClean="0">
                  <a:latin typeface="標楷體" panose="03000509000000000000" pitchFamily="65" charset="-120"/>
                  <a:ea typeface="標楷體" panose="03000509000000000000" pitchFamily="65" charset="-120"/>
                </a:endParaRPr>
              </a:p>
              <a:p>
                <a:pPr marL="342900"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不同</a:t>
                </a:r>
                <a:r>
                  <a:rPr lang="zh-TW" altLang="en-US" sz="2400" dirty="0" smtClean="0">
                    <a:solidFill>
                      <a:srgbClr val="FF0000"/>
                    </a:solidFill>
                    <a:latin typeface="標楷體" panose="03000509000000000000" pitchFamily="65" charset="-120"/>
                    <a:ea typeface="標楷體" panose="03000509000000000000" pitchFamily="65" charset="-120"/>
                  </a:rPr>
                  <a:t>族群</a:t>
                </a:r>
                <a:r>
                  <a:rPr lang="zh-TW" altLang="en-US" sz="2400" dirty="0" smtClean="0">
                    <a:latin typeface="標楷體" panose="03000509000000000000" pitchFamily="65" charset="-120"/>
                    <a:ea typeface="標楷體" panose="03000509000000000000" pitchFamily="65" charset="-120"/>
                  </a:rPr>
                  <a:t>之間網頁瀏覽紀錄的</a:t>
                </a:r>
                <a:r>
                  <a:rPr lang="zh-TW" altLang="en-US" sz="2400" dirty="0" smtClean="0">
                    <a:solidFill>
                      <a:srgbClr val="FF0000"/>
                    </a:solidFill>
                    <a:latin typeface="標楷體" panose="03000509000000000000" pitchFamily="65" charset="-120"/>
                    <a:ea typeface="標楷體" panose="03000509000000000000" pitchFamily="65" charset="-120"/>
                  </a:rPr>
                  <a:t>獨特性</a:t>
                </a:r>
                <a:endParaRPr lang="en-US" altLang="zh-TW" sz="2400" dirty="0" smtClean="0">
                  <a:solidFill>
                    <a:srgbClr val="FF0000"/>
                  </a:solidFill>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zh-TW" altLang="en-US" sz="2400" dirty="0">
                    <a:latin typeface="標楷體" panose="03000509000000000000" pitchFamily="65" charset="-120"/>
                    <a:ea typeface="標楷體" panose="03000509000000000000" pitchFamily="65" charset="-120"/>
                  </a:rPr>
                  <a:t>男性      </a:t>
                </a:r>
                <a14:m>
                  <m:oMath xmlns:m="http://schemas.openxmlformats.org/officeDocument/2006/math">
                    <m:r>
                      <a:rPr lang="zh-TW" altLang="en-US" sz="2400" i="1">
                        <a:latin typeface="Cambria Math" panose="02040503050406030204" pitchFamily="18" charset="0"/>
                        <a:ea typeface="標楷體" panose="03000509000000000000" pitchFamily="65" charset="-120"/>
                      </a:rPr>
                      <m:t>↔</m:t>
                    </m:r>
                  </m:oMath>
                </a14:m>
                <a:r>
                  <a:rPr lang="zh-TW" altLang="en-US" sz="2400" dirty="0">
                    <a:latin typeface="標楷體" panose="03000509000000000000" pitchFamily="65" charset="-120"/>
                    <a:ea typeface="標楷體" panose="03000509000000000000" pitchFamily="65" charset="-120"/>
                  </a:rPr>
                  <a:t>   </a:t>
                </a:r>
                <a:r>
                  <a:rPr lang="zh-TW" altLang="en-US" sz="2400" dirty="0" smtClean="0">
                    <a:latin typeface="標楷體" panose="03000509000000000000" pitchFamily="65" charset="-120"/>
                    <a:ea typeface="標楷體" panose="03000509000000000000" pitchFamily="65" charset="-120"/>
                  </a:rPr>
                  <a:t>女性</a:t>
                </a:r>
                <a:endParaRPr lang="en-US" altLang="zh-TW" sz="2400" dirty="0" smtClean="0">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社會人士  </a:t>
                </a:r>
                <a14:m>
                  <m:oMath xmlns:m="http://schemas.openxmlformats.org/officeDocument/2006/math">
                    <m:r>
                      <a:rPr lang="zh-TW" altLang="en-US" sz="2400" i="1" smtClean="0">
                        <a:latin typeface="Cambria Math" panose="02040503050406030204" pitchFamily="18" charset="0"/>
                        <a:ea typeface="標楷體" panose="03000509000000000000" pitchFamily="65" charset="-120"/>
                      </a:rPr>
                      <m:t>↔</m:t>
                    </m:r>
                  </m:oMath>
                </a14:m>
                <a:r>
                  <a:rPr lang="zh-TW" altLang="en-US" sz="2400" dirty="0" smtClean="0">
                    <a:latin typeface="標楷體" panose="03000509000000000000" pitchFamily="65" charset="-120"/>
                    <a:ea typeface="標楷體" panose="03000509000000000000" pitchFamily="65" charset="-120"/>
                  </a:rPr>
                  <a:t>   學生族群</a:t>
                </a:r>
                <a:endParaRPr lang="en-US" altLang="zh-TW" sz="2400" dirty="0" smtClean="0">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r>
                  <a:rPr lang="zh-TW" altLang="en-US" sz="2400" dirty="0" smtClean="0">
                    <a:latin typeface="標楷體" panose="03000509000000000000" pitchFamily="65" charset="-120"/>
                    <a:ea typeface="標楷體" panose="03000509000000000000" pitchFamily="65" charset="-120"/>
                  </a:rPr>
                  <a:t>單身      </a:t>
                </a:r>
                <a14:m>
                  <m:oMath xmlns:m="http://schemas.openxmlformats.org/officeDocument/2006/math">
                    <m:r>
                      <a:rPr lang="zh-TW" altLang="en-US" sz="2400" i="1">
                        <a:latin typeface="Cambria Math" panose="02040503050406030204" pitchFamily="18" charset="0"/>
                        <a:ea typeface="標楷體" panose="03000509000000000000" pitchFamily="65" charset="-120"/>
                      </a:rPr>
                      <m:t>↔</m:t>
                    </m:r>
                  </m:oMath>
                </a14:m>
                <a:r>
                  <a:rPr lang="zh-TW" altLang="en-US" sz="2400" dirty="0">
                    <a:latin typeface="標楷體" panose="03000509000000000000" pitchFamily="65" charset="-120"/>
                    <a:ea typeface="標楷體" panose="03000509000000000000" pitchFamily="65" charset="-120"/>
                  </a:rPr>
                  <a:t> </a:t>
                </a:r>
                <a:r>
                  <a:rPr lang="zh-TW" altLang="en-US" sz="2400" dirty="0" smtClean="0">
                    <a:latin typeface="標楷體" panose="03000509000000000000" pitchFamily="65" charset="-120"/>
                    <a:ea typeface="標楷體" panose="03000509000000000000" pitchFamily="65" charset="-120"/>
                  </a:rPr>
                  <a:t>  已婚</a:t>
                </a:r>
                <a:endParaRPr lang="en-US" altLang="zh-TW" sz="2400" dirty="0" smtClean="0">
                  <a:latin typeface="標楷體" panose="03000509000000000000" pitchFamily="65" charset="-120"/>
                  <a:ea typeface="標楷體" panose="03000509000000000000" pitchFamily="65" charset="-120"/>
                </a:endParaRPr>
              </a:p>
              <a:p>
                <a:pPr marL="800100" lvl="1" indent="-342900">
                  <a:buFont typeface="Arial" panose="020B0604020202020204" pitchFamily="34" charset="0"/>
                  <a:buChar char="•"/>
                </a:pPr>
                <a:endParaRPr lang="zh-TW" altLang="en-US" sz="2400" dirty="0">
                  <a:latin typeface="標楷體" panose="03000509000000000000" pitchFamily="65" charset="-120"/>
                  <a:ea typeface="標楷體" panose="03000509000000000000" pitchFamily="65" charset="-120"/>
                </a:endParaRPr>
              </a:p>
            </p:txBody>
          </p:sp>
        </mc:Choice>
        <mc:Fallback xmlns="">
          <p:sp>
            <p:nvSpPr>
              <p:cNvPr id="7" name="文字方塊 6"/>
              <p:cNvSpPr txBox="1">
                <a:spLocks noRot="1" noChangeAspect="1" noMove="1" noResize="1" noEditPoints="1" noAdjustHandles="1" noChangeArrowheads="1" noChangeShapeType="1" noTextEdit="1"/>
              </p:cNvSpPr>
              <p:nvPr/>
            </p:nvSpPr>
            <p:spPr>
              <a:xfrm>
                <a:off x="838199" y="1768533"/>
                <a:ext cx="5838092" cy="4524315"/>
              </a:xfrm>
              <a:prstGeom prst="rect">
                <a:avLst/>
              </a:prstGeom>
              <a:blipFill>
                <a:blip r:embed="rId3"/>
                <a:stretch>
                  <a:fillRect l="-1357" t="-1078"/>
                </a:stretch>
              </a:blipFill>
            </p:spPr>
            <p:txBody>
              <a:bodyPr/>
              <a:lstStyle/>
              <a:p>
                <a:r>
                  <a:rPr lang="zh-TW" altLang="en-US">
                    <a:noFill/>
                  </a:rPr>
                  <a:t> </a:t>
                </a:r>
              </a:p>
            </p:txBody>
          </p:sp>
        </mc:Fallback>
      </mc:AlternateContent>
      <p:sp>
        <p:nvSpPr>
          <p:cNvPr id="8" name="向右箭號 7"/>
          <p:cNvSpPr/>
          <p:nvPr/>
        </p:nvSpPr>
        <p:spPr>
          <a:xfrm rot="12736993">
            <a:off x="6755778" y="2624515"/>
            <a:ext cx="1024932" cy="592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9" name="文字方塊 8"/>
          <p:cNvSpPr txBox="1"/>
          <p:nvPr/>
        </p:nvSpPr>
        <p:spPr>
          <a:xfrm>
            <a:off x="8280185" y="3091971"/>
            <a:ext cx="2646878" cy="1877437"/>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透過網頁瀏覽紀錄</a:t>
            </a:r>
            <a:endParaRPr lang="en-US" altLang="zh-TW" sz="2400" dirty="0" smtClean="0">
              <a:latin typeface="標楷體" panose="03000509000000000000" pitchFamily="65" charset="-120"/>
              <a:ea typeface="標楷體" panose="03000509000000000000" pitchFamily="65" charset="-120"/>
            </a:endParaRPr>
          </a:p>
          <a:p>
            <a:endParaRPr lang="en-US" altLang="zh-TW" sz="1000" dirty="0" smtClean="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預測</a:t>
            </a:r>
            <a:endParaRPr lang="en-US" altLang="zh-TW" sz="2400" dirty="0" smtClean="0">
              <a:latin typeface="標楷體" panose="03000509000000000000" pitchFamily="65" charset="-120"/>
              <a:ea typeface="標楷體" panose="03000509000000000000" pitchFamily="65" charset="-120"/>
            </a:endParaRPr>
          </a:p>
          <a:p>
            <a:pPr algn="ctr"/>
            <a:endParaRPr lang="en-US" altLang="zh-TW" sz="1000" dirty="0" smtClean="0">
              <a:latin typeface="標楷體" panose="03000509000000000000" pitchFamily="65" charset="-120"/>
              <a:ea typeface="標楷體" panose="03000509000000000000" pitchFamily="65" charset="-120"/>
            </a:endParaRPr>
          </a:p>
          <a:p>
            <a:r>
              <a:rPr lang="zh-TW" altLang="en-US" sz="2400" dirty="0" smtClean="0">
                <a:latin typeface="標楷體" panose="03000509000000000000" pitchFamily="65" charset="-120"/>
                <a:ea typeface="標楷體" panose="03000509000000000000" pitchFamily="65" charset="-120"/>
              </a:rPr>
              <a:t>使用者的相關資訊</a:t>
            </a:r>
            <a:endParaRPr lang="en-US" altLang="zh-TW" sz="2400" dirty="0">
              <a:latin typeface="標楷體" panose="03000509000000000000" pitchFamily="65" charset="-120"/>
              <a:ea typeface="標楷體" panose="03000509000000000000" pitchFamily="65" charset="-120"/>
            </a:endParaRPr>
          </a:p>
          <a:p>
            <a:endParaRPr lang="zh-TW" altLang="en-US" sz="2400" dirty="0">
              <a:latin typeface="標楷體" panose="03000509000000000000" pitchFamily="65" charset="-120"/>
              <a:ea typeface="標楷體" panose="03000509000000000000" pitchFamily="65" charset="-120"/>
            </a:endParaRPr>
          </a:p>
        </p:txBody>
      </p:sp>
      <p:sp>
        <p:nvSpPr>
          <p:cNvPr id="10" name="向右箭號 9"/>
          <p:cNvSpPr/>
          <p:nvPr/>
        </p:nvSpPr>
        <p:spPr>
          <a:xfrm rot="8727921">
            <a:off x="6767794" y="4512125"/>
            <a:ext cx="1024932" cy="592852"/>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3" name="投影片編號版面配置區 2"/>
          <p:cNvSpPr>
            <a:spLocks noGrp="1"/>
          </p:cNvSpPr>
          <p:nvPr>
            <p:ph type="sldNum" sz="quarter" idx="12"/>
          </p:nvPr>
        </p:nvSpPr>
        <p:spPr/>
        <p:txBody>
          <a:bodyPr/>
          <a:lstStyle/>
          <a:p>
            <a:fld id="{80F6A09D-159B-4313-80A4-EA0632F358DB}" type="slidenum">
              <a:rPr lang="zh-TW" altLang="en-US" smtClean="0"/>
              <a:t>4</a:t>
            </a:fld>
            <a:endParaRPr lang="zh-TW" altLang="en-US"/>
          </a:p>
        </p:txBody>
      </p:sp>
    </p:spTree>
    <p:extLst>
      <p:ext uri="{BB962C8B-B14F-4D97-AF65-F5344CB8AC3E}">
        <p14:creationId xmlns:p14="http://schemas.microsoft.com/office/powerpoint/2010/main" val="148402347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SVM in age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40</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40963676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a:latin typeface="Times New Roman" panose="02020603050405020304" pitchFamily="18" charset="0"/>
                <a:cs typeface="Times New Roman" panose="02020603050405020304" pitchFamily="18" charset="0"/>
              </a:rPr>
              <a:t>SVM</a:t>
            </a:r>
            <a:r>
              <a:rPr lang="en-US" altLang="zh-TW" dirty="0" smtClean="0">
                <a:latin typeface="Times New Roman" panose="02020603050405020304" pitchFamily="18" charset="0"/>
                <a:cs typeface="Times New Roman" panose="02020603050405020304" pitchFamily="18" charset="0"/>
              </a:rPr>
              <a:t> in gender with confusion matrix</a:t>
            </a:r>
            <a:endParaRPr lang="zh-TW" altLang="en-US"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41</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20312686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a:latin typeface="Times New Roman" panose="02020603050405020304" pitchFamily="18" charset="0"/>
                <a:cs typeface="Times New Roman" panose="02020603050405020304" pitchFamily="18" charset="0"/>
              </a:rPr>
              <a:t>SVM</a:t>
            </a:r>
            <a:r>
              <a:rPr lang="en-US" altLang="zh-TW" sz="4400" dirty="0" smtClean="0">
                <a:latin typeface="Times New Roman" panose="02020603050405020304" pitchFamily="18" charset="0"/>
                <a:cs typeface="Times New Roman" panose="02020603050405020304" pitchFamily="18" charset="0"/>
              </a:rPr>
              <a:t> in relationship with confusion matrix</a:t>
            </a:r>
            <a:endParaRPr lang="zh-TW" altLang="en-US" sz="4400" dirty="0">
              <a:latin typeface="Times New Roman" panose="02020603050405020304" pitchFamily="18" charset="0"/>
              <a:cs typeface="Times New Roman" panose="02020603050405020304" pitchFamily="18" charset="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42</a:t>
            </a:fld>
            <a:endParaRPr lang="zh-TW" altLang="en-US"/>
          </a:p>
        </p:txBody>
      </p:sp>
      <p:pic>
        <p:nvPicPr>
          <p:cNvPr id="5" name="圖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339828" y="1829824"/>
            <a:ext cx="5852172" cy="4389129"/>
          </a:xfrm>
          <a:prstGeom prst="rect">
            <a:avLst/>
          </a:prstGeom>
        </p:spPr>
      </p:pic>
      <p:pic>
        <p:nvPicPr>
          <p:cNvPr id="6" name="圖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4932" y="1829825"/>
            <a:ext cx="5852172" cy="4389129"/>
          </a:xfrm>
          <a:prstGeom prst="rect">
            <a:avLst/>
          </a:prstGeom>
        </p:spPr>
      </p:pic>
    </p:spTree>
    <p:extLst>
      <p:ext uri="{BB962C8B-B14F-4D97-AF65-F5344CB8AC3E}">
        <p14:creationId xmlns:p14="http://schemas.microsoft.com/office/powerpoint/2010/main" val="1635674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緒論</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相關研究</a:t>
            </a:r>
            <a:endParaRPr lang="en-US" altLang="zh-TW" sz="3200" dirty="0" smtClean="0">
              <a:solidFill>
                <a:srgbClr val="FF0000"/>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資料集介紹與特徵設計</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預測使用者個人資訊與個性之方法</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實驗結果與分析</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結論與未來展望</a:t>
            </a:r>
            <a:endParaRPr lang="zh-TW" altLang="en-US" sz="3200" dirty="0">
              <a:solidFill>
                <a:schemeClr val="bg1">
                  <a:lumMod val="65000"/>
                </a:schemeClr>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5</a:t>
            </a:fld>
            <a:endParaRPr lang="zh-TW" altLang="en-US"/>
          </a:p>
        </p:txBody>
      </p:sp>
    </p:spTree>
    <p:extLst>
      <p:ext uri="{BB962C8B-B14F-4D97-AF65-F5344CB8AC3E}">
        <p14:creationId xmlns:p14="http://schemas.microsoft.com/office/powerpoint/2010/main" val="14233384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smtClean="0">
                <a:latin typeface="Times New Roman" panose="02020603050405020304" pitchFamily="18" charset="0"/>
                <a:cs typeface="Times New Roman" panose="02020603050405020304" pitchFamily="18" charset="0"/>
              </a:rPr>
              <a:t>Google AdSense</a:t>
            </a:r>
            <a:endParaRPr lang="zh-TW" altLang="en-US" sz="4400" dirty="0">
              <a:latin typeface="Times New Roman" panose="02020603050405020304" pitchFamily="18" charset="0"/>
              <a:cs typeface="Times New Roman" panose="02020603050405020304" pitchFamily="18" charset="0"/>
            </a:endParaRPr>
          </a:p>
        </p:txBody>
      </p:sp>
      <p:pic>
        <p:nvPicPr>
          <p:cNvPr id="4" name="內容版面配置區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012145"/>
            <a:ext cx="5291295" cy="3754049"/>
          </a:xfrm>
        </p:spPr>
      </p:pic>
      <p:sp>
        <p:nvSpPr>
          <p:cNvPr id="5" name="文字方塊 4"/>
          <p:cNvSpPr txBox="1"/>
          <p:nvPr/>
        </p:nvSpPr>
        <p:spPr>
          <a:xfrm>
            <a:off x="6016401" y="1807571"/>
            <a:ext cx="5630067" cy="2677656"/>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透過登入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Google </a:t>
            </a:r>
            <a:r>
              <a:rPr lang="zh-TW" altLang="en-US" sz="2400" dirty="0" smtClean="0">
                <a:latin typeface="Times New Roman" panose="02020603050405020304" pitchFamily="18" charset="0"/>
                <a:ea typeface="標楷體" panose="03000509000000000000" pitchFamily="65" charset="-120"/>
                <a:cs typeface="Times New Roman" panose="02020603050405020304" pitchFamily="18" charset="0"/>
              </a:rPr>
              <a:t>帳</a:t>
            </a:r>
            <a:r>
              <a:rPr lang="zh-TW" altLang="en-US" sz="2400" dirty="0">
                <a:latin typeface="Times New Roman" panose="02020603050405020304" pitchFamily="18" charset="0"/>
                <a:ea typeface="標楷體" panose="03000509000000000000" pitchFamily="65" charset="-120"/>
                <a:cs typeface="Times New Roman" panose="02020603050405020304" pitchFamily="18" charset="0"/>
              </a:rPr>
              <a:t>號</a:t>
            </a:r>
            <a:r>
              <a:rPr lang="zh-TW" altLang="en-US" sz="2400" dirty="0" smtClean="0">
                <a:latin typeface="標楷體" panose="03000509000000000000" pitchFamily="65" charset="-120"/>
                <a:ea typeface="標楷體" panose="03000509000000000000" pitchFamily="65" charset="-120"/>
              </a:rPr>
              <a:t>得到習慣瀏覽環境</a:t>
            </a:r>
            <a:endParaRPr lang="en-US" altLang="zh-TW" sz="2400" dirty="0" smtClean="0">
              <a:latin typeface="標楷體" panose="03000509000000000000" pitchFamily="65" charset="-120"/>
              <a:ea typeface="標楷體" panose="03000509000000000000" pitchFamily="65" charset="-120"/>
            </a:endParaRPr>
          </a:p>
          <a:p>
            <a:endParaRPr lang="en-US" altLang="zh-TW" sz="2400" dirty="0">
              <a:latin typeface="標楷體" panose="03000509000000000000" pitchFamily="65" charset="-120"/>
              <a:ea typeface="標楷體" panose="03000509000000000000" pitchFamily="65" charset="-120"/>
            </a:endParaRPr>
          </a:p>
          <a:p>
            <a:endParaRPr lang="en-US" altLang="zh-TW" sz="2400" dirty="0" smtClean="0">
              <a:latin typeface="標楷體" panose="03000509000000000000" pitchFamily="65" charset="-120"/>
              <a:ea typeface="標楷體" panose="03000509000000000000" pitchFamily="65" charset="-120"/>
            </a:endParaRPr>
          </a:p>
          <a:p>
            <a:endParaRPr lang="en-US" altLang="zh-TW" sz="2400" dirty="0" smtClean="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藉</a:t>
            </a:r>
            <a:r>
              <a:rPr lang="zh-TW" altLang="en-US" sz="2400" dirty="0">
                <a:latin typeface="標楷體" panose="03000509000000000000" pitchFamily="65" charset="-120"/>
                <a:ea typeface="標楷體" panose="03000509000000000000" pitchFamily="65" charset="-120"/>
              </a:rPr>
              <a:t>由</a:t>
            </a:r>
            <a:r>
              <a:rPr lang="zh-TW" altLang="en-US" sz="2400" dirty="0" smtClean="0">
                <a:latin typeface="標楷體" panose="03000509000000000000" pitchFamily="65" charset="-120"/>
                <a:ea typeface="標楷體" panose="03000509000000000000" pitchFamily="65" charset="-120"/>
              </a:rPr>
              <a:t>瀏覽器儲存的 </a:t>
            </a:r>
            <a:r>
              <a:rPr lang="en-US" altLang="zh-TW" sz="2400" dirty="0" smtClean="0">
                <a:latin typeface="Times New Roman" panose="02020603050405020304" pitchFamily="18" charset="0"/>
                <a:ea typeface="標楷體" panose="03000509000000000000" pitchFamily="65" charset="-120"/>
                <a:cs typeface="Times New Roman" panose="02020603050405020304" pitchFamily="18" charset="0"/>
              </a:rPr>
              <a:t>cookies</a:t>
            </a:r>
            <a:r>
              <a:rPr lang="zh-TW" altLang="en-US" sz="2400" dirty="0" smtClean="0">
                <a:latin typeface="標楷體" panose="03000509000000000000" pitchFamily="65" charset="-120"/>
                <a:ea typeface="標楷體" panose="03000509000000000000" pitchFamily="65" charset="-120"/>
              </a:rPr>
              <a:t> 進行分析</a:t>
            </a:r>
            <a:endParaRPr lang="en-US" altLang="zh-TW" sz="2400" dirty="0" smtClean="0">
              <a:latin typeface="標楷體" panose="03000509000000000000" pitchFamily="65" charset="-120"/>
              <a:ea typeface="標楷體" panose="03000509000000000000" pitchFamily="65" charset="-120"/>
            </a:endParaRPr>
          </a:p>
          <a:p>
            <a:pPr algn="ctr"/>
            <a:endParaRPr lang="en-US" altLang="zh-TW" sz="2400" dirty="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找出適合此使用者的個人化廣告</a:t>
            </a:r>
            <a:endParaRPr lang="zh-TW" altLang="en-US" sz="2400" dirty="0">
              <a:latin typeface="標楷體" panose="03000509000000000000" pitchFamily="65" charset="-120"/>
              <a:ea typeface="標楷體" panose="03000509000000000000" pitchFamily="65" charset="-120"/>
            </a:endParaRPr>
          </a:p>
        </p:txBody>
      </p:sp>
      <p:sp>
        <p:nvSpPr>
          <p:cNvPr id="9" name="矩形 8"/>
          <p:cNvSpPr/>
          <p:nvPr/>
        </p:nvSpPr>
        <p:spPr>
          <a:xfrm>
            <a:off x="1517301" y="2582337"/>
            <a:ext cx="3185328" cy="4622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0" name="矩形 9"/>
          <p:cNvSpPr/>
          <p:nvPr/>
        </p:nvSpPr>
        <p:spPr>
          <a:xfrm>
            <a:off x="3729614" y="3319639"/>
            <a:ext cx="1184030" cy="10010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1" name="向下箭號 10"/>
          <p:cNvSpPr/>
          <p:nvPr/>
        </p:nvSpPr>
        <p:spPr>
          <a:xfrm>
            <a:off x="8750106" y="2483800"/>
            <a:ext cx="391886" cy="636818"/>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pic>
        <p:nvPicPr>
          <p:cNvPr id="12" name="圖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859296" y="4555438"/>
            <a:ext cx="6016401" cy="1660757"/>
          </a:xfrm>
          <a:prstGeom prst="rect">
            <a:avLst/>
          </a:prstGeom>
        </p:spPr>
      </p:pic>
      <p:sp>
        <p:nvSpPr>
          <p:cNvPr id="3" name="投影片編號版面配置區 2"/>
          <p:cNvSpPr>
            <a:spLocks noGrp="1"/>
          </p:cNvSpPr>
          <p:nvPr>
            <p:ph type="sldNum" sz="quarter" idx="12"/>
          </p:nvPr>
        </p:nvSpPr>
        <p:spPr/>
        <p:txBody>
          <a:bodyPr/>
          <a:lstStyle/>
          <a:p>
            <a:fld id="{80F6A09D-159B-4313-80A4-EA0632F358DB}" type="slidenum">
              <a:rPr lang="zh-TW" altLang="en-US" smtClean="0"/>
              <a:t>6</a:t>
            </a:fld>
            <a:endParaRPr lang="zh-TW" altLang="en-US"/>
          </a:p>
        </p:txBody>
      </p:sp>
      <p:sp>
        <p:nvSpPr>
          <p:cNvPr id="13" name="文字方塊 12"/>
          <p:cNvSpPr txBox="1"/>
          <p:nvPr/>
        </p:nvSpPr>
        <p:spPr>
          <a:xfrm>
            <a:off x="166682" y="6442423"/>
            <a:ext cx="10766789" cy="307777"/>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D. A. Merriman and K. J. </a:t>
            </a:r>
            <a:r>
              <a:rPr lang="en-US" altLang="zh-TW" sz="1400" dirty="0" err="1">
                <a:solidFill>
                  <a:schemeClr val="bg1"/>
                </a:solidFill>
                <a:latin typeface="Times New Roman" panose="02020603050405020304" pitchFamily="18" charset="0"/>
                <a:cs typeface="Times New Roman" panose="02020603050405020304" pitchFamily="18" charset="0"/>
              </a:rPr>
              <a:t>O’connor</a:t>
            </a:r>
            <a:r>
              <a:rPr lang="en-US" altLang="zh-TW" sz="1400" dirty="0">
                <a:solidFill>
                  <a:schemeClr val="bg1"/>
                </a:solidFill>
                <a:latin typeface="Times New Roman" panose="02020603050405020304" pitchFamily="18" charset="0"/>
                <a:cs typeface="Times New Roman" panose="02020603050405020304" pitchFamily="18" charset="0"/>
              </a:rPr>
              <a:t>, “Method of delivery, targeting, and </a:t>
            </a:r>
            <a:r>
              <a:rPr lang="en-US" altLang="zh-TW" sz="1400" dirty="0" smtClean="0">
                <a:solidFill>
                  <a:schemeClr val="bg1"/>
                </a:solidFill>
                <a:latin typeface="Times New Roman" panose="02020603050405020304" pitchFamily="18" charset="0"/>
                <a:cs typeface="Times New Roman" panose="02020603050405020304" pitchFamily="18" charset="0"/>
              </a:rPr>
              <a:t>measuring advertising </a:t>
            </a:r>
            <a:r>
              <a:rPr lang="en-US" altLang="zh-TW" sz="1400" dirty="0">
                <a:solidFill>
                  <a:schemeClr val="bg1"/>
                </a:solidFill>
                <a:latin typeface="Times New Roman" panose="02020603050405020304" pitchFamily="18" charset="0"/>
                <a:cs typeface="Times New Roman" panose="02020603050405020304" pitchFamily="18" charset="0"/>
              </a:rPr>
              <a:t>over networks,” Sep. 7 1999, </a:t>
            </a:r>
            <a:r>
              <a:rPr lang="en-US" altLang="zh-TW" sz="1400" dirty="0" err="1">
                <a:solidFill>
                  <a:schemeClr val="bg1"/>
                </a:solidFill>
                <a:latin typeface="Times New Roman" panose="02020603050405020304" pitchFamily="18" charset="0"/>
                <a:cs typeface="Times New Roman" panose="02020603050405020304" pitchFamily="18" charset="0"/>
              </a:rPr>
              <a:t>uS</a:t>
            </a:r>
            <a:r>
              <a:rPr lang="en-US" altLang="zh-TW" sz="1400" dirty="0">
                <a:solidFill>
                  <a:schemeClr val="bg1"/>
                </a:solidFill>
                <a:latin typeface="Times New Roman" panose="02020603050405020304" pitchFamily="18" charset="0"/>
                <a:cs typeface="Times New Roman" panose="02020603050405020304" pitchFamily="18" charset="0"/>
              </a:rPr>
              <a:t> Patent 5,948,061.</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750193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en-US" altLang="zh-TW" sz="4400" dirty="0" smtClean="0">
                <a:latin typeface="Times New Roman" panose="02020603050405020304" pitchFamily="18" charset="0"/>
                <a:cs typeface="Times New Roman" panose="02020603050405020304" pitchFamily="18" charset="0"/>
              </a:rPr>
              <a:t>Cambridge </a:t>
            </a:r>
            <a:r>
              <a:rPr lang="en-US" altLang="zh-TW" sz="4400" dirty="0" err="1" smtClean="0">
                <a:latin typeface="Times New Roman" panose="02020603050405020304" pitchFamily="18" charset="0"/>
                <a:cs typeface="Times New Roman" panose="02020603050405020304" pitchFamily="18" charset="0"/>
              </a:rPr>
              <a:t>Analytica</a:t>
            </a:r>
            <a:endParaRPr lang="zh-TW" altLang="en-US" sz="4400" dirty="0">
              <a:latin typeface="Times New Roman" panose="02020603050405020304" pitchFamily="18" charset="0"/>
              <a:cs typeface="Times New Roman" panose="02020603050405020304" pitchFamily="18" charset="0"/>
            </a:endParaRPr>
          </a:p>
        </p:txBody>
      </p:sp>
      <p:grpSp>
        <p:nvGrpSpPr>
          <p:cNvPr id="16" name="群組 15"/>
          <p:cNvGrpSpPr/>
          <p:nvPr/>
        </p:nvGrpSpPr>
        <p:grpSpPr>
          <a:xfrm>
            <a:off x="836630" y="1898508"/>
            <a:ext cx="3219450" cy="4143427"/>
            <a:chOff x="1415456" y="1591625"/>
            <a:chExt cx="3219450" cy="4143427"/>
          </a:xfrm>
        </p:grpSpPr>
        <p:pic>
          <p:nvPicPr>
            <p:cNvPr id="5" name="圖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15456" y="2515602"/>
              <a:ext cx="3219450" cy="3219450"/>
            </a:xfrm>
            <a:prstGeom prst="rect">
              <a:avLst/>
            </a:prstGeom>
          </p:spPr>
        </p:pic>
        <p:pic>
          <p:nvPicPr>
            <p:cNvPr id="6" name="圖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36544" y="1591625"/>
              <a:ext cx="2377273" cy="824914"/>
            </a:xfrm>
            <a:prstGeom prst="rect">
              <a:avLst/>
            </a:prstGeom>
          </p:spPr>
        </p:pic>
      </p:grpSp>
      <p:grpSp>
        <p:nvGrpSpPr>
          <p:cNvPr id="13" name="群組 12"/>
          <p:cNvGrpSpPr/>
          <p:nvPr/>
        </p:nvGrpSpPr>
        <p:grpSpPr>
          <a:xfrm>
            <a:off x="4361464" y="3076771"/>
            <a:ext cx="1626771" cy="2061533"/>
            <a:chOff x="5769596" y="2986950"/>
            <a:chExt cx="1626771" cy="2061533"/>
          </a:xfrm>
        </p:grpSpPr>
        <p:pic>
          <p:nvPicPr>
            <p:cNvPr id="8" name="圖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21111" y="3472615"/>
              <a:ext cx="1123742" cy="1125543"/>
            </a:xfrm>
            <a:prstGeom prst="rect">
              <a:avLst/>
            </a:prstGeom>
          </p:spPr>
        </p:pic>
        <p:sp>
          <p:nvSpPr>
            <p:cNvPr id="9" name="文字方塊 8"/>
            <p:cNvSpPr txBox="1"/>
            <p:nvPr/>
          </p:nvSpPr>
          <p:spPr>
            <a:xfrm>
              <a:off x="5769596" y="2986950"/>
              <a:ext cx="697627" cy="400110"/>
            </a:xfrm>
            <a:prstGeom prst="rect">
              <a:avLst/>
            </a:prstGeom>
            <a:noFill/>
          </p:spPr>
          <p:txBody>
            <a:bodyPr wrap="none" rtlCol="0">
              <a:spAutoFit/>
            </a:bodyPr>
            <a:lstStyle/>
            <a:p>
              <a:r>
                <a:rPr lang="zh-TW" altLang="en-US" sz="2000" dirty="0" smtClean="0">
                  <a:latin typeface="標楷體" panose="03000509000000000000" pitchFamily="65" charset="-120"/>
                  <a:ea typeface="標楷體" panose="03000509000000000000" pitchFamily="65" charset="-120"/>
                </a:rPr>
                <a:t>體</a:t>
              </a:r>
              <a:r>
                <a:rPr lang="zh-TW" altLang="en-US" sz="2000" dirty="0">
                  <a:latin typeface="標楷體" panose="03000509000000000000" pitchFamily="65" charset="-120"/>
                  <a:ea typeface="標楷體" panose="03000509000000000000" pitchFamily="65" charset="-120"/>
                </a:rPr>
                <a:t>育</a:t>
              </a:r>
              <a:endParaRPr lang="zh-TW" altLang="en-US" dirty="0" smtClean="0">
                <a:latin typeface="標楷體" panose="03000509000000000000" pitchFamily="65" charset="-120"/>
                <a:ea typeface="標楷體" panose="03000509000000000000" pitchFamily="65" charset="-120"/>
              </a:endParaRPr>
            </a:p>
          </p:txBody>
        </p:sp>
        <p:sp>
          <p:nvSpPr>
            <p:cNvPr id="10" name="文字方塊 9"/>
            <p:cNvSpPr txBox="1"/>
            <p:nvPr/>
          </p:nvSpPr>
          <p:spPr>
            <a:xfrm>
              <a:off x="6634649" y="3103283"/>
              <a:ext cx="646331"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音樂</a:t>
              </a:r>
            </a:p>
          </p:txBody>
        </p:sp>
        <p:sp>
          <p:nvSpPr>
            <p:cNvPr id="11" name="文字方塊 10"/>
            <p:cNvSpPr txBox="1"/>
            <p:nvPr/>
          </p:nvSpPr>
          <p:spPr>
            <a:xfrm>
              <a:off x="6750036" y="4494485"/>
              <a:ext cx="646331"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書籍</a:t>
              </a:r>
            </a:p>
          </p:txBody>
        </p:sp>
        <p:sp>
          <p:nvSpPr>
            <p:cNvPr id="12" name="文字方塊 11"/>
            <p:cNvSpPr txBox="1"/>
            <p:nvPr/>
          </p:nvSpPr>
          <p:spPr>
            <a:xfrm>
              <a:off x="5772834" y="4679151"/>
              <a:ext cx="646331" cy="369332"/>
            </a:xfrm>
            <a:prstGeom prst="rect">
              <a:avLst/>
            </a:prstGeom>
            <a:noFill/>
          </p:spPr>
          <p:txBody>
            <a:bodyPr wrap="none" rtlCol="0">
              <a:spAutoFit/>
            </a:bodyPr>
            <a:lstStyle/>
            <a:p>
              <a:r>
                <a:rPr lang="zh-TW" altLang="en-US" dirty="0" smtClean="0">
                  <a:latin typeface="標楷體" panose="03000509000000000000" pitchFamily="65" charset="-120"/>
                  <a:ea typeface="標楷體" panose="03000509000000000000" pitchFamily="65" charset="-120"/>
                </a:rPr>
                <a:t>餐廳</a:t>
              </a:r>
            </a:p>
          </p:txBody>
        </p:sp>
      </p:grpSp>
      <p:sp>
        <p:nvSpPr>
          <p:cNvPr id="14" name="向右箭號 13"/>
          <p:cNvSpPr/>
          <p:nvPr/>
        </p:nvSpPr>
        <p:spPr>
          <a:xfrm>
            <a:off x="6096000" y="3967185"/>
            <a:ext cx="435429" cy="3160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5" name="文字方塊 14"/>
          <p:cNvSpPr txBox="1"/>
          <p:nvPr/>
        </p:nvSpPr>
        <p:spPr>
          <a:xfrm>
            <a:off x="6890708" y="3894374"/>
            <a:ext cx="2031325" cy="830997"/>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大五性格特質</a:t>
            </a:r>
            <a:endParaRPr lang="en-US" altLang="zh-TW" sz="2400" dirty="0" smtClean="0">
              <a:latin typeface="標楷體" panose="03000509000000000000" pitchFamily="65" charset="-120"/>
              <a:ea typeface="標楷體" panose="03000509000000000000" pitchFamily="65" charset="-120"/>
            </a:endParaRPr>
          </a:p>
          <a:p>
            <a:pPr algn="ctr"/>
            <a:r>
              <a:rPr lang="en-US" altLang="zh-TW" sz="2400" dirty="0" smtClean="0">
                <a:latin typeface="標楷體" panose="03000509000000000000" pitchFamily="65" charset="-120"/>
                <a:ea typeface="標楷體" panose="03000509000000000000" pitchFamily="65" charset="-120"/>
              </a:rPr>
              <a:t>(</a:t>
            </a:r>
            <a:r>
              <a:rPr lang="zh-TW" altLang="en-US" sz="2400" dirty="0" smtClean="0">
                <a:latin typeface="標楷體" panose="03000509000000000000" pitchFamily="65" charset="-120"/>
                <a:ea typeface="標楷體" panose="03000509000000000000" pitchFamily="65" charset="-120"/>
              </a:rPr>
              <a:t>個性</a:t>
            </a:r>
            <a:r>
              <a:rPr lang="en-US" altLang="zh-TW" sz="2400" dirty="0" smtClean="0">
                <a:latin typeface="標楷體" panose="03000509000000000000" pitchFamily="65" charset="-120"/>
                <a:ea typeface="標楷體" panose="03000509000000000000" pitchFamily="65" charset="-120"/>
              </a:rPr>
              <a:t>)</a:t>
            </a:r>
            <a:endParaRPr lang="zh-TW" altLang="en-US" sz="2400" dirty="0">
              <a:latin typeface="標楷體" panose="03000509000000000000" pitchFamily="65" charset="-120"/>
              <a:ea typeface="標楷體" panose="03000509000000000000" pitchFamily="65" charset="-120"/>
            </a:endParaRPr>
          </a:p>
        </p:txBody>
      </p:sp>
      <p:sp>
        <p:nvSpPr>
          <p:cNvPr id="17" name="向右箭號 16"/>
          <p:cNvSpPr/>
          <p:nvPr/>
        </p:nvSpPr>
        <p:spPr>
          <a:xfrm>
            <a:off x="9281312" y="3967185"/>
            <a:ext cx="435429" cy="31604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18" name="文字方塊 17"/>
          <p:cNvSpPr txBox="1"/>
          <p:nvPr/>
        </p:nvSpPr>
        <p:spPr>
          <a:xfrm>
            <a:off x="10076020" y="3848207"/>
            <a:ext cx="1723549" cy="461665"/>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個人化廣告</a:t>
            </a:r>
            <a:endParaRPr lang="zh-TW" altLang="en-US" sz="2400" dirty="0">
              <a:latin typeface="標楷體" panose="03000509000000000000" pitchFamily="65" charset="-120"/>
              <a:ea typeface="標楷體" panose="03000509000000000000" pitchFamily="65" charset="-120"/>
            </a:endParaRPr>
          </a:p>
        </p:txBody>
      </p:sp>
      <p:sp>
        <p:nvSpPr>
          <p:cNvPr id="3" name="投影片編號版面配置區 2"/>
          <p:cNvSpPr>
            <a:spLocks noGrp="1"/>
          </p:cNvSpPr>
          <p:nvPr>
            <p:ph type="sldNum" sz="quarter" idx="12"/>
          </p:nvPr>
        </p:nvSpPr>
        <p:spPr/>
        <p:txBody>
          <a:bodyPr/>
          <a:lstStyle/>
          <a:p>
            <a:fld id="{80F6A09D-159B-4313-80A4-EA0632F358DB}" type="slidenum">
              <a:rPr lang="zh-TW" altLang="en-US" smtClean="0"/>
              <a:t>7</a:t>
            </a:fld>
            <a:endParaRPr lang="zh-TW" altLang="en-US"/>
          </a:p>
        </p:txBody>
      </p:sp>
      <p:sp>
        <p:nvSpPr>
          <p:cNvPr id="19" name="文字方塊 18"/>
          <p:cNvSpPr txBox="1"/>
          <p:nvPr/>
        </p:nvSpPr>
        <p:spPr>
          <a:xfrm>
            <a:off x="207703" y="6370905"/>
            <a:ext cx="10914731" cy="523220"/>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M. </a:t>
            </a:r>
            <a:r>
              <a:rPr lang="en-US" altLang="zh-TW" sz="1400" dirty="0" err="1">
                <a:solidFill>
                  <a:schemeClr val="bg1"/>
                </a:solidFill>
                <a:latin typeface="Times New Roman" panose="02020603050405020304" pitchFamily="18" charset="0"/>
                <a:cs typeface="Times New Roman" panose="02020603050405020304" pitchFamily="18" charset="0"/>
              </a:rPr>
              <a:t>Kosinski</a:t>
            </a:r>
            <a:r>
              <a:rPr lang="en-US" altLang="zh-TW" sz="1400" dirty="0">
                <a:solidFill>
                  <a:schemeClr val="bg1"/>
                </a:solidFill>
                <a:latin typeface="Times New Roman" panose="02020603050405020304" pitchFamily="18" charset="0"/>
                <a:cs typeface="Times New Roman" panose="02020603050405020304" pitchFamily="18" charset="0"/>
              </a:rPr>
              <a:t>, D. Stillwell, and T. </a:t>
            </a:r>
            <a:r>
              <a:rPr lang="en-US" altLang="zh-TW" sz="1400" dirty="0" err="1">
                <a:solidFill>
                  <a:schemeClr val="bg1"/>
                </a:solidFill>
                <a:latin typeface="Times New Roman" panose="02020603050405020304" pitchFamily="18" charset="0"/>
                <a:cs typeface="Times New Roman" panose="02020603050405020304" pitchFamily="18" charset="0"/>
              </a:rPr>
              <a:t>Graepel</a:t>
            </a:r>
            <a:r>
              <a:rPr lang="en-US" altLang="zh-TW" sz="1400" dirty="0">
                <a:solidFill>
                  <a:schemeClr val="bg1"/>
                </a:solidFill>
                <a:latin typeface="Times New Roman" panose="02020603050405020304" pitchFamily="18" charset="0"/>
                <a:cs typeface="Times New Roman" panose="02020603050405020304" pitchFamily="18" charset="0"/>
              </a:rPr>
              <a:t>, “Private traits and attributes are </a:t>
            </a:r>
            <a:r>
              <a:rPr lang="en-US" altLang="zh-TW" sz="1400" dirty="0" smtClean="0">
                <a:solidFill>
                  <a:schemeClr val="bg1"/>
                </a:solidFill>
                <a:latin typeface="Times New Roman" panose="02020603050405020304" pitchFamily="18" charset="0"/>
                <a:cs typeface="Times New Roman" panose="02020603050405020304" pitchFamily="18" charset="0"/>
              </a:rPr>
              <a:t>predictable from </a:t>
            </a:r>
            <a:r>
              <a:rPr lang="en-US" altLang="zh-TW" sz="1400" dirty="0">
                <a:solidFill>
                  <a:schemeClr val="bg1"/>
                </a:solidFill>
                <a:latin typeface="Times New Roman" panose="02020603050405020304" pitchFamily="18" charset="0"/>
                <a:cs typeface="Times New Roman" panose="02020603050405020304" pitchFamily="18" charset="0"/>
              </a:rPr>
              <a:t>digital records of human behavior,” Proceedings of the </a:t>
            </a:r>
            <a:r>
              <a:rPr lang="en-US" altLang="zh-TW" sz="1400" dirty="0" smtClean="0">
                <a:solidFill>
                  <a:schemeClr val="bg1"/>
                </a:solidFill>
                <a:latin typeface="Times New Roman" panose="02020603050405020304" pitchFamily="18" charset="0"/>
                <a:cs typeface="Times New Roman" panose="02020603050405020304" pitchFamily="18" charset="0"/>
              </a:rPr>
              <a:t>National Academy </a:t>
            </a:r>
            <a:r>
              <a:rPr lang="en-US" altLang="zh-TW" sz="1400" dirty="0">
                <a:solidFill>
                  <a:schemeClr val="bg1"/>
                </a:solidFill>
                <a:latin typeface="Times New Roman" panose="02020603050405020304" pitchFamily="18" charset="0"/>
                <a:cs typeface="Times New Roman" panose="02020603050405020304" pitchFamily="18" charset="0"/>
              </a:rPr>
              <a:t>of Sciences, vol. 110, no. 15, pp. 5802–5805, 2013.</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949787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a:bodyPr>
          <a:lstStyle/>
          <a:p>
            <a:r>
              <a:rPr lang="zh-TW" altLang="en-US" sz="4000" dirty="0" smtClean="0">
                <a:latin typeface="標楷體" panose="03000509000000000000" pitchFamily="65" charset="-120"/>
                <a:ea typeface="標楷體" panose="03000509000000000000" pitchFamily="65" charset="-120"/>
              </a:rPr>
              <a:t>預測使用者在特殊節日前之瀏覽行為變化</a:t>
            </a:r>
            <a:endParaRPr lang="zh-TW" altLang="en-US" sz="4000" dirty="0">
              <a:latin typeface="標楷體" panose="03000509000000000000" pitchFamily="65" charset="-120"/>
              <a:ea typeface="標楷體" panose="03000509000000000000" pitchFamily="65" charset="-120"/>
            </a:endParaRPr>
          </a:p>
        </p:txBody>
      </p:sp>
      <p:grpSp>
        <p:nvGrpSpPr>
          <p:cNvPr id="13" name="群組 12"/>
          <p:cNvGrpSpPr/>
          <p:nvPr/>
        </p:nvGrpSpPr>
        <p:grpSpPr>
          <a:xfrm>
            <a:off x="799969" y="1823266"/>
            <a:ext cx="10265499" cy="2031325"/>
            <a:chOff x="838200" y="2102670"/>
            <a:chExt cx="10265499" cy="2031325"/>
          </a:xfrm>
        </p:grpSpPr>
        <p:sp>
          <p:nvSpPr>
            <p:cNvPr id="5" name="文字方塊 4"/>
            <p:cNvSpPr txBox="1"/>
            <p:nvPr/>
          </p:nvSpPr>
          <p:spPr>
            <a:xfrm>
              <a:off x="838200" y="2102670"/>
              <a:ext cx="2031325" cy="2031325"/>
            </a:xfrm>
            <a:prstGeom prst="rect">
              <a:avLst/>
            </a:prstGeom>
            <a:noFill/>
          </p:spPr>
          <p:txBody>
            <a:bodyPr wrap="none" rtlCol="0">
              <a:spAutoFit/>
            </a:bodyPr>
            <a:lstStyle/>
            <a:p>
              <a:pPr algn="ctr"/>
              <a:r>
                <a:rPr lang="zh-TW" altLang="en-US" sz="2400" dirty="0" smtClean="0">
                  <a:latin typeface="標楷體" panose="03000509000000000000" pitchFamily="65" charset="-120"/>
                  <a:ea typeface="標楷體" panose="03000509000000000000" pitchFamily="65" charset="-120"/>
                </a:rPr>
                <a:t>網頁瀏覽紀錄</a:t>
              </a:r>
              <a:endParaRPr lang="en-US" altLang="zh-TW" sz="2400" dirty="0" smtClean="0">
                <a:latin typeface="標楷體" panose="03000509000000000000" pitchFamily="65" charset="-120"/>
                <a:ea typeface="標楷體" panose="03000509000000000000" pitchFamily="65" charset="-120"/>
              </a:endParaRPr>
            </a:p>
            <a:p>
              <a:pPr algn="ctr"/>
              <a:endParaRPr lang="en-US" altLang="zh-TW" sz="1000" dirty="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性別</a:t>
              </a:r>
              <a:endParaRPr lang="en-US" altLang="zh-TW" sz="2400" dirty="0" smtClean="0">
                <a:latin typeface="標楷體" panose="03000509000000000000" pitchFamily="65" charset="-120"/>
                <a:ea typeface="標楷體" panose="03000509000000000000" pitchFamily="65" charset="-120"/>
              </a:endParaRPr>
            </a:p>
            <a:p>
              <a:pPr algn="ctr"/>
              <a:endParaRPr lang="en-US" altLang="zh-TW" sz="1000" dirty="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年齡</a:t>
              </a:r>
              <a:endParaRPr lang="en-US" altLang="zh-TW" sz="2400" dirty="0" smtClean="0">
                <a:latin typeface="標楷體" panose="03000509000000000000" pitchFamily="65" charset="-120"/>
                <a:ea typeface="標楷體" panose="03000509000000000000" pitchFamily="65" charset="-120"/>
              </a:endParaRPr>
            </a:p>
            <a:p>
              <a:pPr algn="ctr"/>
              <a:endParaRPr lang="en-US" altLang="zh-TW" sz="1000" dirty="0">
                <a:latin typeface="標楷體" panose="03000509000000000000" pitchFamily="65" charset="-120"/>
                <a:ea typeface="標楷體" panose="03000509000000000000" pitchFamily="65" charset="-120"/>
              </a:endParaRPr>
            </a:p>
            <a:p>
              <a:pPr algn="ctr"/>
              <a:r>
                <a:rPr lang="zh-TW" altLang="en-US" sz="2400" dirty="0" smtClean="0">
                  <a:latin typeface="標楷體" panose="03000509000000000000" pitchFamily="65" charset="-120"/>
                  <a:ea typeface="標楷體" panose="03000509000000000000" pitchFamily="65" charset="-120"/>
                </a:rPr>
                <a:t>感情狀態</a:t>
              </a:r>
              <a:endParaRPr lang="zh-TW" altLang="en-US" sz="2400" dirty="0">
                <a:latin typeface="標楷體" panose="03000509000000000000" pitchFamily="65" charset="-120"/>
                <a:ea typeface="標楷體" panose="03000509000000000000" pitchFamily="65" charset="-120"/>
              </a:endParaRPr>
            </a:p>
          </p:txBody>
        </p:sp>
        <p:sp>
          <p:nvSpPr>
            <p:cNvPr id="6" name="向右箭號 5"/>
            <p:cNvSpPr/>
            <p:nvPr/>
          </p:nvSpPr>
          <p:spPr>
            <a:xfrm>
              <a:off x="3265715" y="2905645"/>
              <a:ext cx="793820" cy="425374"/>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a:p>
          </p:txBody>
        </p:sp>
        <p:sp>
          <p:nvSpPr>
            <p:cNvPr id="8" name="文字方塊 7"/>
            <p:cNvSpPr txBox="1"/>
            <p:nvPr/>
          </p:nvSpPr>
          <p:spPr>
            <a:xfrm>
              <a:off x="4455725" y="2702833"/>
              <a:ext cx="6647974" cy="830997"/>
            </a:xfrm>
            <a:prstGeom prst="rect">
              <a:avLst/>
            </a:prstGeom>
            <a:noFill/>
          </p:spPr>
          <p:txBody>
            <a:bodyPr wrap="none" rtlCol="0">
              <a:spAutoFit/>
            </a:bodyPr>
            <a:lstStyle/>
            <a:p>
              <a:r>
                <a:rPr lang="zh-TW" altLang="en-US" sz="2400" dirty="0" smtClean="0">
                  <a:latin typeface="標楷體" panose="03000509000000000000" pitchFamily="65" charset="-120"/>
                  <a:ea typeface="標楷體" panose="03000509000000000000" pitchFamily="65" charset="-120"/>
                </a:rPr>
                <a:t>特殊節日前對電子商務網頁瀏覽比例</a:t>
              </a:r>
              <a:r>
                <a:rPr lang="zh-TW" altLang="en-US" sz="2400" dirty="0" smtClean="0">
                  <a:solidFill>
                    <a:srgbClr val="FF0000"/>
                  </a:solidFill>
                  <a:latin typeface="標楷體" panose="03000509000000000000" pitchFamily="65" charset="-120"/>
                  <a:ea typeface="標楷體" panose="03000509000000000000" pitchFamily="65" charset="-120"/>
                </a:rPr>
                <a:t>上升</a:t>
              </a:r>
              <a:r>
                <a:rPr lang="zh-TW" altLang="en-US" sz="2400" dirty="0" smtClean="0">
                  <a:latin typeface="標楷體" panose="03000509000000000000" pitchFamily="65" charset="-120"/>
                  <a:ea typeface="標楷體" panose="03000509000000000000" pitchFamily="65" charset="-120"/>
                </a:rPr>
                <a:t>或</a:t>
              </a:r>
              <a:r>
                <a:rPr lang="zh-TW" altLang="en-US" sz="2400" dirty="0" smtClean="0">
                  <a:solidFill>
                    <a:srgbClr val="FF0000"/>
                  </a:solidFill>
                  <a:latin typeface="標楷體" panose="03000509000000000000" pitchFamily="65" charset="-120"/>
                  <a:ea typeface="標楷體" panose="03000509000000000000" pitchFamily="65" charset="-120"/>
                </a:rPr>
                <a:t>下降</a:t>
              </a:r>
              <a:endParaRPr lang="en-US" altLang="zh-TW" sz="2400" dirty="0" smtClean="0">
                <a:solidFill>
                  <a:srgbClr val="FF0000"/>
                </a:solidFill>
                <a:latin typeface="標楷體" panose="03000509000000000000" pitchFamily="65" charset="-120"/>
                <a:ea typeface="標楷體" panose="03000509000000000000" pitchFamily="65" charset="-120"/>
              </a:endParaRPr>
            </a:p>
            <a:p>
              <a:r>
                <a:rPr lang="en-US" altLang="zh-TW" sz="2400" dirty="0" smtClean="0">
                  <a:latin typeface="標楷體" panose="03000509000000000000" pitchFamily="65" charset="-120"/>
                  <a:ea typeface="標楷體" panose="03000509000000000000" pitchFamily="65" charset="-120"/>
                </a:rPr>
                <a:t>	(</a:t>
              </a:r>
              <a:r>
                <a:rPr lang="zh-TW" altLang="en-US" sz="2400" dirty="0" smtClean="0">
                  <a:latin typeface="標楷體" panose="03000509000000000000" pitchFamily="65" charset="-120"/>
                  <a:ea typeface="標楷體" panose="03000509000000000000" pitchFamily="65" charset="-120"/>
                </a:rPr>
                <a:t>中秋節、單身節、聖誕節</a:t>
              </a:r>
              <a:r>
                <a:rPr lang="en-US" altLang="zh-TW" sz="2400" dirty="0" smtClean="0">
                  <a:latin typeface="標楷體" panose="03000509000000000000" pitchFamily="65" charset="-120"/>
                  <a:ea typeface="標楷體" panose="03000509000000000000" pitchFamily="65" charset="-120"/>
                </a:rPr>
                <a:t>)</a:t>
              </a:r>
            </a:p>
          </p:txBody>
        </p:sp>
      </p:grpSp>
      <p:sp>
        <p:nvSpPr>
          <p:cNvPr id="11" name="文字方塊 10"/>
          <p:cNvSpPr txBox="1"/>
          <p:nvPr/>
        </p:nvSpPr>
        <p:spPr>
          <a:xfrm>
            <a:off x="4623955" y="5683827"/>
            <a:ext cx="184731" cy="369332"/>
          </a:xfrm>
          <a:prstGeom prst="rect">
            <a:avLst/>
          </a:prstGeom>
          <a:noFill/>
        </p:spPr>
        <p:txBody>
          <a:bodyPr wrap="none" rtlCol="0">
            <a:spAutoFit/>
          </a:bodyPr>
          <a:lstStyle/>
          <a:p>
            <a:endParaRPr lang="zh-TW" altLang="en-US" dirty="0"/>
          </a:p>
        </p:txBody>
      </p:sp>
      <p:graphicFrame>
        <p:nvGraphicFramePr>
          <p:cNvPr id="12" name="表格 11"/>
          <p:cNvGraphicFramePr>
            <a:graphicFrameLocks noGrp="1"/>
          </p:cNvGraphicFramePr>
          <p:nvPr>
            <p:extLst>
              <p:ext uri="{D42A27DB-BD31-4B8C-83A1-F6EECF244321}">
                <p14:modId xmlns:p14="http://schemas.microsoft.com/office/powerpoint/2010/main" val="2555778721"/>
              </p:ext>
            </p:extLst>
          </p:nvPr>
        </p:nvGraphicFramePr>
        <p:xfrm>
          <a:off x="2565575" y="3940497"/>
          <a:ext cx="6734288" cy="2374297"/>
        </p:xfrm>
        <a:graphic>
          <a:graphicData uri="http://schemas.openxmlformats.org/drawingml/2006/table">
            <a:tbl>
              <a:tblPr firstRow="1" bandRow="1">
                <a:tableStyleId>{3C2FFA5D-87B4-456A-9821-1D502468CF0F}</a:tableStyleId>
              </a:tblPr>
              <a:tblGrid>
                <a:gridCol w="962041">
                  <a:extLst>
                    <a:ext uri="{9D8B030D-6E8A-4147-A177-3AD203B41FA5}">
                      <a16:colId xmlns:a16="http://schemas.microsoft.com/office/drawing/2014/main" val="3408904734"/>
                    </a:ext>
                  </a:extLst>
                </a:gridCol>
                <a:gridCol w="962041">
                  <a:extLst>
                    <a:ext uri="{9D8B030D-6E8A-4147-A177-3AD203B41FA5}">
                      <a16:colId xmlns:a16="http://schemas.microsoft.com/office/drawing/2014/main" val="2381208605"/>
                    </a:ext>
                  </a:extLst>
                </a:gridCol>
                <a:gridCol w="962041">
                  <a:extLst>
                    <a:ext uri="{9D8B030D-6E8A-4147-A177-3AD203B41FA5}">
                      <a16:colId xmlns:a16="http://schemas.microsoft.com/office/drawing/2014/main" val="2589536015"/>
                    </a:ext>
                  </a:extLst>
                </a:gridCol>
                <a:gridCol w="962041">
                  <a:extLst>
                    <a:ext uri="{9D8B030D-6E8A-4147-A177-3AD203B41FA5}">
                      <a16:colId xmlns:a16="http://schemas.microsoft.com/office/drawing/2014/main" val="655345372"/>
                    </a:ext>
                  </a:extLst>
                </a:gridCol>
                <a:gridCol w="962041">
                  <a:extLst>
                    <a:ext uri="{9D8B030D-6E8A-4147-A177-3AD203B41FA5}">
                      <a16:colId xmlns:a16="http://schemas.microsoft.com/office/drawing/2014/main" val="3367678896"/>
                    </a:ext>
                  </a:extLst>
                </a:gridCol>
                <a:gridCol w="974556">
                  <a:extLst>
                    <a:ext uri="{9D8B030D-6E8A-4147-A177-3AD203B41FA5}">
                      <a16:colId xmlns:a16="http://schemas.microsoft.com/office/drawing/2014/main" val="2078863637"/>
                    </a:ext>
                  </a:extLst>
                </a:gridCol>
                <a:gridCol w="949527">
                  <a:extLst>
                    <a:ext uri="{9D8B030D-6E8A-4147-A177-3AD203B41FA5}">
                      <a16:colId xmlns:a16="http://schemas.microsoft.com/office/drawing/2014/main" val="3798176275"/>
                    </a:ext>
                  </a:extLst>
                </a:gridCol>
              </a:tblGrid>
              <a:tr h="543548">
                <a:tc>
                  <a:txBody>
                    <a:bodyPr/>
                    <a:lstStyle/>
                    <a:p>
                      <a:pPr algn="ctr"/>
                      <a:endParaRPr lang="zh-TW" alt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gridSpan="2">
                  <a:txBody>
                    <a:bodyPr/>
                    <a:lstStyle/>
                    <a:p>
                      <a:pPr algn="ctr"/>
                      <a:r>
                        <a:rPr lang="en-US" altLang="zh-TW" sz="1800" dirty="0" smtClean="0">
                          <a:solidFill>
                            <a:schemeClr val="tx1">
                              <a:lumMod val="85000"/>
                              <a:lumOff val="15000"/>
                            </a:schemeClr>
                          </a:solidFill>
                          <a:latin typeface="Times New Roman" panose="02020603050405020304" pitchFamily="18" charset="0"/>
                          <a:cs typeface="Times New Roman" panose="02020603050405020304" pitchFamily="18" charset="0"/>
                        </a:rPr>
                        <a:t>Moon</a:t>
                      </a:r>
                      <a:r>
                        <a:rPr lang="en-US" altLang="zh-TW" sz="1800" baseline="0" dirty="0" smtClean="0">
                          <a:solidFill>
                            <a:schemeClr val="tx1">
                              <a:lumMod val="85000"/>
                              <a:lumOff val="15000"/>
                            </a:schemeClr>
                          </a:solidFill>
                          <a:latin typeface="Times New Roman" panose="02020603050405020304" pitchFamily="18" charset="0"/>
                          <a:cs typeface="Times New Roman" panose="02020603050405020304" pitchFamily="18" charset="0"/>
                        </a:rPr>
                        <a:t> Festival</a:t>
                      </a:r>
                      <a:endParaRPr lang="zh-TW" alt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p>
                  </a:txBody>
                  <a:tcPr/>
                </a:tc>
                <a:tc gridSpan="2">
                  <a:txBody>
                    <a:bodyPr/>
                    <a:lstStyle/>
                    <a:p>
                      <a:pPr algn="ctr"/>
                      <a:r>
                        <a:rPr lang="en-US" altLang="zh-TW" sz="1800" dirty="0" smtClean="0">
                          <a:solidFill>
                            <a:schemeClr val="tx1">
                              <a:lumMod val="85000"/>
                              <a:lumOff val="15000"/>
                            </a:schemeClr>
                          </a:solidFill>
                          <a:latin typeface="Times New Roman" panose="02020603050405020304" pitchFamily="18" charset="0"/>
                          <a:cs typeface="Times New Roman" panose="02020603050405020304" pitchFamily="18" charset="0"/>
                        </a:rPr>
                        <a:t>Singles Day</a:t>
                      </a:r>
                      <a:endParaRPr lang="zh-TW" alt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p>
                  </a:txBody>
                  <a:tcPr/>
                </a:tc>
                <a:tc gridSpan="2">
                  <a:txBody>
                    <a:bodyPr/>
                    <a:lstStyle/>
                    <a:p>
                      <a:pPr algn="ctr"/>
                      <a:r>
                        <a:rPr lang="en-US" altLang="zh-TW" sz="1800" dirty="0" smtClean="0">
                          <a:solidFill>
                            <a:schemeClr val="tx1">
                              <a:lumMod val="85000"/>
                              <a:lumOff val="15000"/>
                            </a:schemeClr>
                          </a:solidFill>
                          <a:latin typeface="Times New Roman" panose="02020603050405020304" pitchFamily="18" charset="0"/>
                          <a:cs typeface="Times New Roman" panose="02020603050405020304" pitchFamily="18" charset="0"/>
                        </a:rPr>
                        <a:t>Christmas</a:t>
                      </a:r>
                      <a:endParaRPr lang="zh-TW" altLang="en-US" sz="18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zh-TW" altLang="en-US" dirty="0"/>
                    </a:p>
                  </a:txBody>
                  <a:tcPr/>
                </a:tc>
                <a:extLst>
                  <a:ext uri="{0D108BD9-81ED-4DB2-BD59-A6C34878D82A}">
                    <a16:rowId xmlns:a16="http://schemas.microsoft.com/office/drawing/2014/main" val="2235780654"/>
                  </a:ext>
                </a:extLst>
              </a:tr>
              <a:tr h="543548">
                <a:tc>
                  <a:txBody>
                    <a:bodyPr/>
                    <a:lstStyle/>
                    <a:p>
                      <a:pPr algn="ctr"/>
                      <a:endParaRPr lang="zh-TW" altLang="en-US" sz="28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Training</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Test</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Training</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Test</a:t>
                      </a:r>
                      <a:endParaRPr lang="zh-TW" altLang="en-US" sz="14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Training</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marL="0" marR="0" indent="0" algn="ctr" defTabSz="3027487" rtl="0" eaLnBrk="1" fontAlgn="auto" latinLnBrk="0" hangingPunct="1">
                        <a:lnSpc>
                          <a:spcPct val="100000"/>
                        </a:lnSpc>
                        <a:spcBef>
                          <a:spcPts val="0"/>
                        </a:spcBef>
                        <a:spcAft>
                          <a:spcPts val="0"/>
                        </a:spcAft>
                        <a:buClrTx/>
                        <a:buSzTx/>
                        <a:buFontTx/>
                        <a:buNone/>
                        <a:tabLst/>
                        <a:defRPr/>
                      </a:pP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Test</a:t>
                      </a:r>
                      <a:endParaRPr lang="zh-TW" altLang="en-US" sz="1400" dirty="0" smtClean="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71447268"/>
                  </a:ext>
                </a:extLst>
              </a:tr>
              <a:tr h="314686">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KNN</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0.71</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0.55</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0.75</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0.63</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0.78</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0.72</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514667926"/>
                  </a:ext>
                </a:extLst>
              </a:tr>
              <a:tr h="314686">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LR</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0.73</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b="1" dirty="0" smtClean="0">
                          <a:solidFill>
                            <a:schemeClr val="tx1">
                              <a:lumMod val="85000"/>
                              <a:lumOff val="15000"/>
                            </a:schemeClr>
                          </a:solidFill>
                          <a:latin typeface="Times New Roman" panose="02020603050405020304" pitchFamily="18" charset="0"/>
                          <a:cs typeface="Times New Roman" panose="02020603050405020304" pitchFamily="18" charset="0"/>
                        </a:rPr>
                        <a:t>0.65</a:t>
                      </a:r>
                      <a:endParaRPr lang="zh-TW" altLang="en-US" sz="14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0.70</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0.61</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0.82</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0.73</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2887757270"/>
                  </a:ext>
                </a:extLst>
              </a:tr>
              <a:tr h="343143">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SVM</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0.74</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0.64</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0.84</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b="1" dirty="0" smtClean="0">
                          <a:solidFill>
                            <a:schemeClr val="tx1">
                              <a:lumMod val="85000"/>
                              <a:lumOff val="15000"/>
                            </a:schemeClr>
                          </a:solidFill>
                          <a:latin typeface="Times New Roman" panose="02020603050405020304" pitchFamily="18" charset="0"/>
                          <a:cs typeface="Times New Roman" panose="02020603050405020304" pitchFamily="18" charset="0"/>
                        </a:rPr>
                        <a:t>0.64</a:t>
                      </a:r>
                      <a:endParaRPr lang="zh-TW" altLang="en-US" sz="14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0.84</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b="1" dirty="0" smtClean="0">
                          <a:solidFill>
                            <a:schemeClr val="tx1">
                              <a:lumMod val="85000"/>
                              <a:lumOff val="15000"/>
                            </a:schemeClr>
                          </a:solidFill>
                          <a:latin typeface="Times New Roman" panose="02020603050405020304" pitchFamily="18" charset="0"/>
                          <a:cs typeface="Times New Roman" panose="02020603050405020304" pitchFamily="18" charset="0"/>
                        </a:rPr>
                        <a:t>0.77</a:t>
                      </a:r>
                      <a:endParaRPr lang="zh-TW" altLang="en-US" sz="1400" b="1"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60000"/>
                        <a:lumOff val="40000"/>
                      </a:schemeClr>
                    </a:solidFill>
                  </a:tcPr>
                </a:tc>
                <a:extLst>
                  <a:ext uri="{0D108BD9-81ED-4DB2-BD59-A6C34878D82A}">
                    <a16:rowId xmlns:a16="http://schemas.microsoft.com/office/drawing/2014/main" val="2261910783"/>
                  </a:ext>
                </a:extLst>
              </a:tr>
              <a:tr h="314686">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RF</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0.99</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0.60</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0.99</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0.60</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0.99</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tc>
                  <a:txBody>
                    <a:bodyPr/>
                    <a:lstStyle/>
                    <a:p>
                      <a:pPr algn="ctr"/>
                      <a:r>
                        <a:rPr lang="en-US" altLang="zh-TW" sz="1400" dirty="0" smtClean="0">
                          <a:solidFill>
                            <a:schemeClr val="tx1">
                              <a:lumMod val="85000"/>
                              <a:lumOff val="15000"/>
                            </a:schemeClr>
                          </a:solidFill>
                          <a:latin typeface="Times New Roman" panose="02020603050405020304" pitchFamily="18" charset="0"/>
                          <a:cs typeface="Times New Roman" panose="02020603050405020304" pitchFamily="18" charset="0"/>
                        </a:rPr>
                        <a:t>0.68</a:t>
                      </a:r>
                      <a:endParaRPr lang="zh-TW" altLang="en-US" sz="1400" dirty="0">
                        <a:solidFill>
                          <a:schemeClr val="tx1">
                            <a:lumMod val="85000"/>
                            <a:lumOff val="15000"/>
                          </a:schemeClr>
                        </a:solidFill>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2">
                        <a:lumMod val="20000"/>
                        <a:lumOff val="80000"/>
                      </a:schemeClr>
                    </a:solidFill>
                  </a:tcPr>
                </a:tc>
                <a:extLst>
                  <a:ext uri="{0D108BD9-81ED-4DB2-BD59-A6C34878D82A}">
                    <a16:rowId xmlns:a16="http://schemas.microsoft.com/office/drawing/2014/main" val="160418469"/>
                  </a:ext>
                </a:extLst>
              </a:tr>
            </a:tbl>
          </a:graphicData>
        </a:graphic>
      </p:graphicFrame>
      <p:sp>
        <p:nvSpPr>
          <p:cNvPr id="3" name="投影片編號版面配置區 2"/>
          <p:cNvSpPr>
            <a:spLocks noGrp="1"/>
          </p:cNvSpPr>
          <p:nvPr>
            <p:ph type="sldNum" sz="quarter" idx="12"/>
          </p:nvPr>
        </p:nvSpPr>
        <p:spPr/>
        <p:txBody>
          <a:bodyPr/>
          <a:lstStyle/>
          <a:p>
            <a:fld id="{80F6A09D-159B-4313-80A4-EA0632F358DB}" type="slidenum">
              <a:rPr lang="zh-TW" altLang="en-US" smtClean="0"/>
              <a:t>8</a:t>
            </a:fld>
            <a:endParaRPr lang="zh-TW" altLang="en-US"/>
          </a:p>
        </p:txBody>
      </p:sp>
      <p:sp>
        <p:nvSpPr>
          <p:cNvPr id="4" name="文字方塊 3"/>
          <p:cNvSpPr txBox="1"/>
          <p:nvPr/>
        </p:nvSpPr>
        <p:spPr>
          <a:xfrm>
            <a:off x="3631448" y="3498812"/>
            <a:ext cx="4602542" cy="400110"/>
          </a:xfrm>
          <a:prstGeom prst="rect">
            <a:avLst/>
          </a:prstGeom>
          <a:noFill/>
        </p:spPr>
        <p:txBody>
          <a:bodyPr wrap="none" rtlCol="0">
            <a:spAutoFit/>
          </a:bodyPr>
          <a:lstStyle/>
          <a:p>
            <a:r>
              <a:rPr lang="zh-TW" altLang="en-US" sz="2000" dirty="0" smtClean="0">
                <a:latin typeface="標楷體" panose="03000509000000000000" pitchFamily="65" charset="-120"/>
                <a:ea typeface="標楷體" panose="03000509000000000000" pitchFamily="65" charset="-120"/>
              </a:rPr>
              <a:t>表、四種分類器預測結果之 </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AUC</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a:t>
            </a:r>
            <a:r>
              <a:rPr lang="en-US" altLang="zh-TW" sz="2000" dirty="0" smtClean="0">
                <a:latin typeface="Times New Roman" panose="02020603050405020304" pitchFamily="18" charset="0"/>
                <a:ea typeface="標楷體" panose="03000509000000000000" pitchFamily="65" charset="-120"/>
                <a:cs typeface="Times New Roman" panose="02020603050405020304" pitchFamily="18" charset="0"/>
              </a:rPr>
              <a:t>score</a:t>
            </a:r>
            <a:r>
              <a:rPr lang="zh-TW" altLang="en-US" sz="2000" dirty="0" smtClean="0">
                <a:latin typeface="Times New Roman" panose="02020603050405020304" pitchFamily="18" charset="0"/>
                <a:ea typeface="標楷體" panose="03000509000000000000" pitchFamily="65" charset="-120"/>
                <a:cs typeface="Times New Roman" panose="02020603050405020304" pitchFamily="18" charset="0"/>
              </a:rPr>
              <a:t> </a:t>
            </a:r>
            <a:endParaRPr lang="zh-TW" altLang="en-US" sz="2000" dirty="0">
              <a:latin typeface="Times New Roman" panose="02020603050405020304" pitchFamily="18" charset="0"/>
              <a:ea typeface="標楷體" panose="03000509000000000000" pitchFamily="65" charset="-120"/>
              <a:cs typeface="Times New Roman" panose="02020603050405020304" pitchFamily="18" charset="0"/>
            </a:endParaRPr>
          </a:p>
        </p:txBody>
      </p:sp>
      <p:sp>
        <p:nvSpPr>
          <p:cNvPr id="14" name="文字方塊 13"/>
          <p:cNvSpPr txBox="1"/>
          <p:nvPr/>
        </p:nvSpPr>
        <p:spPr>
          <a:xfrm>
            <a:off x="252554" y="6361073"/>
            <a:ext cx="10730078" cy="523220"/>
          </a:xfrm>
          <a:prstGeom prst="rect">
            <a:avLst/>
          </a:prstGeom>
          <a:noFill/>
        </p:spPr>
        <p:txBody>
          <a:bodyPr wrap="square" rtlCol="0">
            <a:spAutoFit/>
          </a:bodyPr>
          <a:lstStyle/>
          <a:p>
            <a:r>
              <a:rPr lang="en-US" altLang="zh-TW" sz="1400" dirty="0">
                <a:solidFill>
                  <a:schemeClr val="bg1"/>
                </a:solidFill>
                <a:latin typeface="Times New Roman" panose="02020603050405020304" pitchFamily="18" charset="0"/>
                <a:cs typeface="Times New Roman" panose="02020603050405020304" pitchFamily="18" charset="0"/>
              </a:rPr>
              <a:t>C. Y. Lien, G. J. Bai, T. R. Chen, and H. H. Chen, “Predicting user’s online </a:t>
            </a:r>
            <a:r>
              <a:rPr lang="en-US" altLang="zh-TW" sz="1400" dirty="0" smtClean="0">
                <a:solidFill>
                  <a:schemeClr val="bg1"/>
                </a:solidFill>
                <a:latin typeface="Times New Roman" panose="02020603050405020304" pitchFamily="18" charset="0"/>
                <a:cs typeface="Times New Roman" panose="02020603050405020304" pitchFamily="18" charset="0"/>
              </a:rPr>
              <a:t>shopping tendency </a:t>
            </a:r>
            <a:r>
              <a:rPr lang="en-US" altLang="zh-TW" sz="1400" dirty="0">
                <a:solidFill>
                  <a:schemeClr val="bg1"/>
                </a:solidFill>
                <a:latin typeface="Times New Roman" panose="02020603050405020304" pitchFamily="18" charset="0"/>
                <a:cs typeface="Times New Roman" panose="02020603050405020304" pitchFamily="18" charset="0"/>
              </a:rPr>
              <a:t>during shopping holidays,” in Technologies </a:t>
            </a:r>
            <a:r>
              <a:rPr lang="en-US" altLang="zh-TW" sz="1400" dirty="0" smtClean="0">
                <a:solidFill>
                  <a:schemeClr val="bg1"/>
                </a:solidFill>
                <a:latin typeface="Times New Roman" panose="02020603050405020304" pitchFamily="18" charset="0"/>
                <a:cs typeface="Times New Roman" panose="02020603050405020304" pitchFamily="18" charset="0"/>
              </a:rPr>
              <a:t>and Applications </a:t>
            </a:r>
            <a:r>
              <a:rPr lang="en-US" altLang="zh-TW" sz="1400" dirty="0">
                <a:solidFill>
                  <a:schemeClr val="bg1"/>
                </a:solidFill>
                <a:latin typeface="Times New Roman" panose="02020603050405020304" pitchFamily="18" charset="0"/>
                <a:cs typeface="Times New Roman" panose="02020603050405020304" pitchFamily="18" charset="0"/>
              </a:rPr>
              <a:t>of </a:t>
            </a:r>
            <a:r>
              <a:rPr lang="en-US" altLang="zh-TW" sz="1400" dirty="0" smtClean="0">
                <a:solidFill>
                  <a:schemeClr val="bg1"/>
                </a:solidFill>
                <a:latin typeface="Times New Roman" panose="02020603050405020304" pitchFamily="18" charset="0"/>
                <a:cs typeface="Times New Roman" panose="02020603050405020304" pitchFamily="18" charset="0"/>
              </a:rPr>
              <a:t>Artificial Intelligence</a:t>
            </a:r>
            <a:r>
              <a:rPr lang="en-US" altLang="zh-TW" sz="1400" dirty="0">
                <a:solidFill>
                  <a:schemeClr val="bg1"/>
                </a:solidFill>
                <a:latin typeface="Times New Roman" panose="02020603050405020304" pitchFamily="18" charset="0"/>
                <a:cs typeface="Times New Roman" panose="02020603050405020304" pitchFamily="18" charset="0"/>
              </a:rPr>
              <a:t>, 2017.</a:t>
            </a:r>
            <a:endParaRPr lang="zh-TW" altLang="en-US" sz="1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955970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TW" dirty="0" smtClean="0">
                <a:latin typeface="Times New Roman" panose="02020603050405020304" pitchFamily="18" charset="0"/>
                <a:cs typeface="Times New Roman" panose="02020603050405020304" pitchFamily="18" charset="0"/>
              </a:rPr>
              <a:t>Outline</a:t>
            </a:r>
            <a:endParaRPr lang="zh-TW" altLang="en-US" dirty="0">
              <a:latin typeface="Times New Roman" panose="02020603050405020304" pitchFamily="18" charset="0"/>
              <a:cs typeface="Times New Roman" panose="02020603050405020304" pitchFamily="18" charset="0"/>
            </a:endParaRPr>
          </a:p>
        </p:txBody>
      </p:sp>
      <p:sp>
        <p:nvSpPr>
          <p:cNvPr id="3" name="內容版面配置區 2"/>
          <p:cNvSpPr>
            <a:spLocks noGrp="1"/>
          </p:cNvSpPr>
          <p:nvPr>
            <p:ph idx="1"/>
          </p:nvPr>
        </p:nvSpPr>
        <p:spPr/>
        <p:txBody>
          <a:bodyPr>
            <a:normAutofit fontScale="85000" lnSpcReduction="20000"/>
          </a:bodyPr>
          <a:lstStyle/>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緒論</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latin typeface="標楷體" panose="03000509000000000000" pitchFamily="65" charset="-120"/>
                <a:ea typeface="標楷體" panose="03000509000000000000" pitchFamily="65" charset="-120"/>
              </a:rPr>
              <a:t> </a:t>
            </a: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相關研究</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a:t>
            </a:r>
            <a:r>
              <a:rPr lang="zh-TW" altLang="en-US" sz="3200" dirty="0" smtClean="0">
                <a:solidFill>
                  <a:srgbClr val="FF0000"/>
                </a:solidFill>
                <a:latin typeface="標楷體" panose="03000509000000000000" pitchFamily="65" charset="-120"/>
                <a:ea typeface="標楷體" panose="03000509000000000000" pitchFamily="65" charset="-120"/>
              </a:rPr>
              <a:t>資料集介紹與特徵設計</a:t>
            </a:r>
            <a:endParaRPr lang="en-US" altLang="zh-TW" sz="3200" dirty="0" smtClean="0">
              <a:solidFill>
                <a:srgbClr val="FF0000"/>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預測使用者個人資訊與個性之方法</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8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實驗結果與分析</a:t>
            </a:r>
            <a:endParaRPr lang="en-US" altLang="zh-TW" sz="32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endParaRPr lang="en-US" altLang="zh-TW" sz="900" dirty="0" smtClean="0">
              <a:solidFill>
                <a:schemeClr val="bg1">
                  <a:lumMod val="65000"/>
                </a:schemeClr>
              </a:solidFill>
              <a:latin typeface="標楷體" panose="03000509000000000000" pitchFamily="65" charset="-120"/>
              <a:ea typeface="標楷體" panose="03000509000000000000" pitchFamily="65" charset="-120"/>
            </a:endParaRPr>
          </a:p>
          <a:p>
            <a:pPr>
              <a:buSzPct val="80000"/>
              <a:buFont typeface="Wingdings" panose="05000000000000000000" pitchFamily="2" charset="2"/>
              <a:buChar char="n"/>
            </a:pPr>
            <a:r>
              <a:rPr lang="zh-TW" altLang="en-US" sz="3200" dirty="0" smtClean="0">
                <a:solidFill>
                  <a:schemeClr val="bg1">
                    <a:lumMod val="65000"/>
                  </a:schemeClr>
                </a:solidFill>
                <a:latin typeface="標楷體" panose="03000509000000000000" pitchFamily="65" charset="-120"/>
                <a:ea typeface="標楷體" panose="03000509000000000000" pitchFamily="65" charset="-120"/>
              </a:rPr>
              <a:t> 結論與未來展望</a:t>
            </a:r>
            <a:endParaRPr lang="zh-TW" altLang="en-US" sz="3200" dirty="0">
              <a:solidFill>
                <a:schemeClr val="bg1">
                  <a:lumMod val="65000"/>
                </a:schemeClr>
              </a:solidFill>
              <a:latin typeface="標楷體" panose="03000509000000000000" pitchFamily="65" charset="-120"/>
              <a:ea typeface="標楷體" panose="03000509000000000000" pitchFamily="65" charset="-120"/>
            </a:endParaRPr>
          </a:p>
        </p:txBody>
      </p:sp>
      <p:sp>
        <p:nvSpPr>
          <p:cNvPr id="4" name="投影片編號版面配置區 3"/>
          <p:cNvSpPr>
            <a:spLocks noGrp="1"/>
          </p:cNvSpPr>
          <p:nvPr>
            <p:ph type="sldNum" sz="quarter" idx="12"/>
          </p:nvPr>
        </p:nvSpPr>
        <p:spPr/>
        <p:txBody>
          <a:bodyPr/>
          <a:lstStyle/>
          <a:p>
            <a:fld id="{80F6A09D-159B-4313-80A4-EA0632F358DB}" type="slidenum">
              <a:rPr lang="zh-TW" altLang="en-US" smtClean="0"/>
              <a:t>9</a:t>
            </a:fld>
            <a:endParaRPr lang="zh-TW" altLang="en-US"/>
          </a:p>
        </p:txBody>
      </p:sp>
    </p:spTree>
    <p:extLst>
      <p:ext uri="{BB962C8B-B14F-4D97-AF65-F5344CB8AC3E}">
        <p14:creationId xmlns:p14="http://schemas.microsoft.com/office/powerpoint/2010/main" val="3739594318"/>
      </p:ext>
    </p:extLst>
  </p:cSld>
  <p:clrMapOvr>
    <a:masterClrMapping/>
  </p:clrMapOvr>
  <p:timing>
    <p:tnLst>
      <p:par>
        <p:cTn id="1" dur="indefinite" restart="never" nodeType="tmRoot"/>
      </p:par>
    </p:tnLst>
  </p:timing>
</p:sld>
</file>

<file path=ppt/theme/theme1.xml><?xml version="1.0" encoding="utf-8"?>
<a:theme xmlns:a="http://schemas.openxmlformats.org/drawingml/2006/main" name="回顧">
  <a:themeElements>
    <a:clrScheme name="回顧">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顧">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顧">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5835</TotalTime>
  <Words>5444</Words>
  <Application>Microsoft Office PowerPoint</Application>
  <PresentationFormat>寬螢幕</PresentationFormat>
  <Paragraphs>785</Paragraphs>
  <Slides>42</Slides>
  <Notes>28</Notes>
  <HiddenSlides>0</HiddenSlides>
  <MMClips>0</MMClips>
  <ScaleCrop>false</ScaleCrop>
  <HeadingPairs>
    <vt:vector size="6" baseType="variant">
      <vt:variant>
        <vt:lpstr>使用字型</vt:lpstr>
      </vt:variant>
      <vt:variant>
        <vt:i4>8</vt:i4>
      </vt:variant>
      <vt:variant>
        <vt:lpstr>佈景主題</vt:lpstr>
      </vt:variant>
      <vt:variant>
        <vt:i4>1</vt:i4>
      </vt:variant>
      <vt:variant>
        <vt:lpstr>投影片標題</vt:lpstr>
      </vt:variant>
      <vt:variant>
        <vt:i4>42</vt:i4>
      </vt:variant>
    </vt:vector>
  </HeadingPairs>
  <TitlesOfParts>
    <vt:vector size="51" baseType="lpstr">
      <vt:lpstr>新細明體</vt:lpstr>
      <vt:lpstr>標楷體</vt:lpstr>
      <vt:lpstr>Arial</vt:lpstr>
      <vt:lpstr>Calibri</vt:lpstr>
      <vt:lpstr>Calibri Light</vt:lpstr>
      <vt:lpstr>Cambria Math</vt:lpstr>
      <vt:lpstr>Times New Roman</vt:lpstr>
      <vt:lpstr>Wingdings</vt:lpstr>
      <vt:lpstr>回顧</vt:lpstr>
      <vt:lpstr>透過網頁瀏覽紀錄預測使用者之個人資訊與性格特質  Predicting Users’ Demographic Information and Personality Through Browsing History</vt:lpstr>
      <vt:lpstr>Outline</vt:lpstr>
      <vt:lpstr>Outline</vt:lpstr>
      <vt:lpstr>研究動機</vt:lpstr>
      <vt:lpstr>Outline</vt:lpstr>
      <vt:lpstr>Google AdSense</vt:lpstr>
      <vt:lpstr>Cambridge Analytica</vt:lpstr>
      <vt:lpstr>預測使用者在特殊節日前之瀏覽行為變化</vt:lpstr>
      <vt:lpstr>Outline</vt:lpstr>
      <vt:lpstr>原始資料集介紹</vt:lpstr>
      <vt:lpstr>資料集中網頁瀏覽紀錄介紹</vt:lpstr>
      <vt:lpstr>資料集中使用者個人資訊介紹</vt:lpstr>
      <vt:lpstr>資料集中使用者大六性格特質分數介紹</vt:lpstr>
      <vt:lpstr>資料前處理之過程與想法</vt:lpstr>
      <vt:lpstr>特徵選擇</vt:lpstr>
      <vt:lpstr>Outline</vt:lpstr>
      <vt:lpstr>個人資訊與大六性格特質標籤介紹</vt:lpstr>
      <vt:lpstr>預測個人資訊之分類模型選擇</vt:lpstr>
      <vt:lpstr>預測大六人格特質分數之回歸模型選擇</vt:lpstr>
      <vt:lpstr>結合分群方法之監督式學習</vt:lpstr>
      <vt:lpstr>Outline</vt:lpstr>
      <vt:lpstr>實驗設定與評估標準</vt:lpstr>
      <vt:lpstr>實驗設定與評估標準(續)</vt:lpstr>
      <vt:lpstr>個人資訊預測結果</vt:lpstr>
      <vt:lpstr>個人資訊預測結果(續)</vt:lpstr>
      <vt:lpstr>大六性格特質分數預測結果</vt:lpstr>
      <vt:lpstr>Outline</vt:lpstr>
      <vt:lpstr>結論</vt:lpstr>
      <vt:lpstr>未來展望</vt:lpstr>
      <vt:lpstr>PowerPoint 簡報</vt:lpstr>
      <vt:lpstr>K-NN in age with confusion matrix</vt:lpstr>
      <vt:lpstr>K-NN in gender with confusion matrix</vt:lpstr>
      <vt:lpstr>K-NN in relationship with confusion matrix</vt:lpstr>
      <vt:lpstr>RF in age with confusion matrix</vt:lpstr>
      <vt:lpstr>RF in gender with confusion matrix</vt:lpstr>
      <vt:lpstr>RF in relationship with confusion matrix</vt:lpstr>
      <vt:lpstr>LR in age with confusion matrix</vt:lpstr>
      <vt:lpstr>LR in gender with confusion matrix</vt:lpstr>
      <vt:lpstr>LR in relationship with confusion matrix</vt:lpstr>
      <vt:lpstr>SVM in age with confusion matrix</vt:lpstr>
      <vt:lpstr>SVM in gender with confusion matrix</vt:lpstr>
      <vt:lpstr>SVM in relationship with confusion matrix</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透過網頁瀏覽紀錄預測使用者之個人資訊與性格特質  Predicting Users’ Demographic Information and Personality Through Browsing History</dc:title>
  <dc:creator>Windows 使用者</dc:creator>
  <cp:lastModifiedBy>Windows 使用者</cp:lastModifiedBy>
  <cp:revision>166</cp:revision>
  <cp:lastPrinted>2018-06-13T07:07:25Z</cp:lastPrinted>
  <dcterms:created xsi:type="dcterms:W3CDTF">2018-06-06T02:52:00Z</dcterms:created>
  <dcterms:modified xsi:type="dcterms:W3CDTF">2018-06-21T03:41:40Z</dcterms:modified>
</cp:coreProperties>
</file>